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89" r:id="rId2"/>
    <p:sldId id="498" r:id="rId3"/>
    <p:sldId id="515" r:id="rId4"/>
    <p:sldId id="502" r:id="rId5"/>
    <p:sldId id="338" r:id="rId6"/>
    <p:sldId id="339" r:id="rId7"/>
    <p:sldId id="384" r:id="rId8"/>
    <p:sldId id="389" r:id="rId9"/>
    <p:sldId id="349" r:id="rId10"/>
    <p:sldId id="394" r:id="rId11"/>
    <p:sldId id="351" r:id="rId12"/>
    <p:sldId id="503" r:id="rId13"/>
    <p:sldId id="388" r:id="rId14"/>
    <p:sldId id="393" r:id="rId15"/>
    <p:sldId id="344" r:id="rId16"/>
    <p:sldId id="354" r:id="rId17"/>
    <p:sldId id="390" r:id="rId18"/>
    <p:sldId id="391" r:id="rId19"/>
    <p:sldId id="350" r:id="rId20"/>
    <p:sldId id="392" r:id="rId21"/>
    <p:sldId id="356" r:id="rId22"/>
    <p:sldId id="460" r:id="rId23"/>
    <p:sldId id="462" r:id="rId24"/>
    <p:sldId id="516" r:id="rId25"/>
    <p:sldId id="331" r:id="rId26"/>
    <p:sldId id="395" r:id="rId27"/>
    <p:sldId id="359" r:id="rId28"/>
    <p:sldId id="509" r:id="rId29"/>
    <p:sldId id="463" r:id="rId30"/>
    <p:sldId id="517" r:id="rId31"/>
    <p:sldId id="513" r:id="rId32"/>
    <p:sldId id="511" r:id="rId33"/>
    <p:sldId id="507" r:id="rId34"/>
    <p:sldId id="361" r:id="rId35"/>
    <p:sldId id="357" r:id="rId36"/>
    <p:sldId id="514" r:id="rId37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85084" autoAdjust="0"/>
  </p:normalViewPr>
  <p:slideViewPr>
    <p:cSldViewPr>
      <p:cViewPr varScale="1">
        <p:scale>
          <a:sx n="96" d="100"/>
          <a:sy n="96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440" y="140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85225-9C0F-4908-910A-5AEA38FE0CFC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</dgm:pt>
    <dgm:pt modelId="{CE2EA94F-ADA7-4F62-9FF0-7DDCF486D9B2}">
      <dgm:prSet phldrT="[Tekst]"/>
      <dgm:spPr/>
      <dgm:t>
        <a:bodyPr/>
        <a:lstStyle/>
        <a:p>
          <a:r>
            <a:rPr lang="da-DK" dirty="0"/>
            <a:t>Traditioner</a:t>
          </a:r>
        </a:p>
      </dgm:t>
    </dgm:pt>
    <dgm:pt modelId="{2CE50B54-23DA-4AC6-A052-560E75D8F73A}" type="parTrans" cxnId="{B96E84E9-74F9-4A04-BE32-B96D076B3090}">
      <dgm:prSet/>
      <dgm:spPr/>
      <dgm:t>
        <a:bodyPr/>
        <a:lstStyle/>
        <a:p>
          <a:endParaRPr lang="da-DK"/>
        </a:p>
      </dgm:t>
    </dgm:pt>
    <dgm:pt modelId="{6FC5B9ED-01D4-44AB-A896-65A6D3D5690F}" type="sibTrans" cxnId="{B96E84E9-74F9-4A04-BE32-B96D076B3090}">
      <dgm:prSet/>
      <dgm:spPr/>
      <dgm:t>
        <a:bodyPr/>
        <a:lstStyle/>
        <a:p>
          <a:endParaRPr lang="da-DK"/>
        </a:p>
      </dgm:t>
    </dgm:pt>
    <dgm:pt modelId="{4348801E-73F1-4803-9700-0F2E45529157}">
      <dgm:prSet phldrT="[Tekst]"/>
      <dgm:spPr/>
      <dgm:t>
        <a:bodyPr/>
        <a:lstStyle/>
        <a:p>
          <a:r>
            <a:rPr lang="da-DK" dirty="0"/>
            <a:t>Symbolværdier</a:t>
          </a:r>
        </a:p>
      </dgm:t>
    </dgm:pt>
    <dgm:pt modelId="{052E8FF2-CCC2-4D70-A02D-0E25296AC585}" type="parTrans" cxnId="{5DE22F64-43D8-4323-B502-AB00F46BDAE6}">
      <dgm:prSet/>
      <dgm:spPr/>
      <dgm:t>
        <a:bodyPr/>
        <a:lstStyle/>
        <a:p>
          <a:endParaRPr lang="da-DK"/>
        </a:p>
      </dgm:t>
    </dgm:pt>
    <dgm:pt modelId="{5D1EA97A-1878-4E2D-AC93-980852C4C3BE}" type="sibTrans" cxnId="{5DE22F64-43D8-4323-B502-AB00F46BDAE6}">
      <dgm:prSet/>
      <dgm:spPr/>
      <dgm:t>
        <a:bodyPr/>
        <a:lstStyle/>
        <a:p>
          <a:endParaRPr lang="da-DK"/>
        </a:p>
      </dgm:t>
    </dgm:pt>
    <dgm:pt modelId="{72A9DA8E-A46A-4FFE-927F-957A2B903B5E}">
      <dgm:prSet phldrT="[Tekst]"/>
      <dgm:spPr/>
      <dgm:t>
        <a:bodyPr/>
        <a:lstStyle/>
        <a:p>
          <a:r>
            <a:rPr lang="da-DK" dirty="0"/>
            <a:t>Værdi</a:t>
          </a:r>
        </a:p>
      </dgm:t>
    </dgm:pt>
    <dgm:pt modelId="{4CD49F96-7593-4B3D-97C1-41B49C7F15E3}" type="parTrans" cxnId="{DD11B769-35FE-434E-BA00-BCAAA7E07D20}">
      <dgm:prSet/>
      <dgm:spPr/>
      <dgm:t>
        <a:bodyPr/>
        <a:lstStyle/>
        <a:p>
          <a:endParaRPr lang="da-DK"/>
        </a:p>
      </dgm:t>
    </dgm:pt>
    <dgm:pt modelId="{818B4290-37F7-4D71-AD6B-3800C1A38261}" type="sibTrans" cxnId="{DD11B769-35FE-434E-BA00-BCAAA7E07D20}">
      <dgm:prSet/>
      <dgm:spPr/>
      <dgm:t>
        <a:bodyPr/>
        <a:lstStyle/>
        <a:p>
          <a:endParaRPr lang="da-DK"/>
        </a:p>
      </dgm:t>
    </dgm:pt>
    <dgm:pt modelId="{ACCC800F-F2CE-41DF-8C54-38E1FB812B85}" type="pres">
      <dgm:prSet presAssocID="{B5E85225-9C0F-4908-910A-5AEA38FE0CFC}" presName="Name0" presStyleCnt="0">
        <dgm:presLayoutVars>
          <dgm:dir/>
          <dgm:resizeHandles val="exact"/>
        </dgm:presLayoutVars>
      </dgm:prSet>
      <dgm:spPr/>
    </dgm:pt>
    <dgm:pt modelId="{EB67F895-4980-432D-9FEA-44EAD67880D8}" type="pres">
      <dgm:prSet presAssocID="{CE2EA94F-ADA7-4F62-9FF0-7DDCF486D9B2}" presName="node" presStyleLbl="node1" presStyleIdx="0" presStyleCnt="3">
        <dgm:presLayoutVars>
          <dgm:bulletEnabled val="1"/>
        </dgm:presLayoutVars>
      </dgm:prSet>
      <dgm:spPr/>
    </dgm:pt>
    <dgm:pt modelId="{BEDBCB7A-5D5A-4FC8-9939-C6EAB42C672C}" type="pres">
      <dgm:prSet presAssocID="{6FC5B9ED-01D4-44AB-A896-65A6D3D5690F}" presName="sibTrans" presStyleLbl="sibTrans2D1" presStyleIdx="0" presStyleCnt="2"/>
      <dgm:spPr/>
    </dgm:pt>
    <dgm:pt modelId="{0CBC73B3-15E0-4BB0-B903-ABA56E2DA214}" type="pres">
      <dgm:prSet presAssocID="{6FC5B9ED-01D4-44AB-A896-65A6D3D5690F}" presName="connectorText" presStyleLbl="sibTrans2D1" presStyleIdx="0" presStyleCnt="2"/>
      <dgm:spPr/>
    </dgm:pt>
    <dgm:pt modelId="{41C575A1-8022-443E-A569-0D80A6C881FE}" type="pres">
      <dgm:prSet presAssocID="{4348801E-73F1-4803-9700-0F2E45529157}" presName="node" presStyleLbl="node1" presStyleIdx="1" presStyleCnt="3">
        <dgm:presLayoutVars>
          <dgm:bulletEnabled val="1"/>
        </dgm:presLayoutVars>
      </dgm:prSet>
      <dgm:spPr/>
    </dgm:pt>
    <dgm:pt modelId="{83F028F2-F625-450F-88A9-189243CE5FED}" type="pres">
      <dgm:prSet presAssocID="{5D1EA97A-1878-4E2D-AC93-980852C4C3BE}" presName="sibTrans" presStyleLbl="sibTrans2D1" presStyleIdx="1" presStyleCnt="2"/>
      <dgm:spPr/>
    </dgm:pt>
    <dgm:pt modelId="{72A4E660-B54F-4BB7-9453-D24FE26BA0D0}" type="pres">
      <dgm:prSet presAssocID="{5D1EA97A-1878-4E2D-AC93-980852C4C3BE}" presName="connectorText" presStyleLbl="sibTrans2D1" presStyleIdx="1" presStyleCnt="2"/>
      <dgm:spPr/>
    </dgm:pt>
    <dgm:pt modelId="{A96B46E2-B8E7-45AC-8980-FAF68962B4E5}" type="pres">
      <dgm:prSet presAssocID="{72A9DA8E-A46A-4FFE-927F-957A2B903B5E}" presName="node" presStyleLbl="node1" presStyleIdx="2" presStyleCnt="3">
        <dgm:presLayoutVars>
          <dgm:bulletEnabled val="1"/>
        </dgm:presLayoutVars>
      </dgm:prSet>
      <dgm:spPr/>
    </dgm:pt>
  </dgm:ptLst>
  <dgm:cxnLst>
    <dgm:cxn modelId="{8E2BF800-124A-488D-8A42-7E98808571B6}" type="presOf" srcId="{CE2EA94F-ADA7-4F62-9FF0-7DDCF486D9B2}" destId="{EB67F895-4980-432D-9FEA-44EAD67880D8}" srcOrd="0" destOrd="0" presId="urn:microsoft.com/office/officeart/2005/8/layout/process1"/>
    <dgm:cxn modelId="{27BD1A27-8C60-4F07-BA4B-179CAE4B26C8}" type="presOf" srcId="{6FC5B9ED-01D4-44AB-A896-65A6D3D5690F}" destId="{BEDBCB7A-5D5A-4FC8-9939-C6EAB42C672C}" srcOrd="0" destOrd="0" presId="urn:microsoft.com/office/officeart/2005/8/layout/process1"/>
    <dgm:cxn modelId="{5DE22F64-43D8-4323-B502-AB00F46BDAE6}" srcId="{B5E85225-9C0F-4908-910A-5AEA38FE0CFC}" destId="{4348801E-73F1-4803-9700-0F2E45529157}" srcOrd="1" destOrd="0" parTransId="{052E8FF2-CCC2-4D70-A02D-0E25296AC585}" sibTransId="{5D1EA97A-1878-4E2D-AC93-980852C4C3BE}"/>
    <dgm:cxn modelId="{DD11B769-35FE-434E-BA00-BCAAA7E07D20}" srcId="{B5E85225-9C0F-4908-910A-5AEA38FE0CFC}" destId="{72A9DA8E-A46A-4FFE-927F-957A2B903B5E}" srcOrd="2" destOrd="0" parTransId="{4CD49F96-7593-4B3D-97C1-41B49C7F15E3}" sibTransId="{818B4290-37F7-4D71-AD6B-3800C1A38261}"/>
    <dgm:cxn modelId="{DE2B2358-9A26-4859-98EE-584ACF1E92CC}" type="presOf" srcId="{5D1EA97A-1878-4E2D-AC93-980852C4C3BE}" destId="{83F028F2-F625-450F-88A9-189243CE5FED}" srcOrd="0" destOrd="0" presId="urn:microsoft.com/office/officeart/2005/8/layout/process1"/>
    <dgm:cxn modelId="{BF3C3885-4977-4022-A443-E0701B6A5993}" type="presOf" srcId="{4348801E-73F1-4803-9700-0F2E45529157}" destId="{41C575A1-8022-443E-A569-0D80A6C881FE}" srcOrd="0" destOrd="0" presId="urn:microsoft.com/office/officeart/2005/8/layout/process1"/>
    <dgm:cxn modelId="{E065B0BD-4563-4769-9FB7-4520A98A60FE}" type="presOf" srcId="{B5E85225-9C0F-4908-910A-5AEA38FE0CFC}" destId="{ACCC800F-F2CE-41DF-8C54-38E1FB812B85}" srcOrd="0" destOrd="0" presId="urn:microsoft.com/office/officeart/2005/8/layout/process1"/>
    <dgm:cxn modelId="{0B0A3CD2-1781-40BC-AF50-E449ECC95CFA}" type="presOf" srcId="{6FC5B9ED-01D4-44AB-A896-65A6D3D5690F}" destId="{0CBC73B3-15E0-4BB0-B903-ABA56E2DA214}" srcOrd="1" destOrd="0" presId="urn:microsoft.com/office/officeart/2005/8/layout/process1"/>
    <dgm:cxn modelId="{B96E84E9-74F9-4A04-BE32-B96D076B3090}" srcId="{B5E85225-9C0F-4908-910A-5AEA38FE0CFC}" destId="{CE2EA94F-ADA7-4F62-9FF0-7DDCF486D9B2}" srcOrd="0" destOrd="0" parTransId="{2CE50B54-23DA-4AC6-A052-560E75D8F73A}" sibTransId="{6FC5B9ED-01D4-44AB-A896-65A6D3D5690F}"/>
    <dgm:cxn modelId="{27BED6E9-9D12-4445-B589-E69EB21582D3}" type="presOf" srcId="{72A9DA8E-A46A-4FFE-927F-957A2B903B5E}" destId="{A96B46E2-B8E7-45AC-8980-FAF68962B4E5}" srcOrd="0" destOrd="0" presId="urn:microsoft.com/office/officeart/2005/8/layout/process1"/>
    <dgm:cxn modelId="{72892CFC-1082-40F2-B80B-2CE861A13EF0}" type="presOf" srcId="{5D1EA97A-1878-4E2D-AC93-980852C4C3BE}" destId="{72A4E660-B54F-4BB7-9453-D24FE26BA0D0}" srcOrd="1" destOrd="0" presId="urn:microsoft.com/office/officeart/2005/8/layout/process1"/>
    <dgm:cxn modelId="{0A08170A-B18A-4C4A-8BE5-89DC2E7BC3A6}" type="presParOf" srcId="{ACCC800F-F2CE-41DF-8C54-38E1FB812B85}" destId="{EB67F895-4980-432D-9FEA-44EAD67880D8}" srcOrd="0" destOrd="0" presId="urn:microsoft.com/office/officeart/2005/8/layout/process1"/>
    <dgm:cxn modelId="{E11C556A-A746-49E8-90CF-68DA2F22DFB4}" type="presParOf" srcId="{ACCC800F-F2CE-41DF-8C54-38E1FB812B85}" destId="{BEDBCB7A-5D5A-4FC8-9939-C6EAB42C672C}" srcOrd="1" destOrd="0" presId="urn:microsoft.com/office/officeart/2005/8/layout/process1"/>
    <dgm:cxn modelId="{97BDBD77-6054-48C1-80BB-9A8ABA2A3C08}" type="presParOf" srcId="{BEDBCB7A-5D5A-4FC8-9939-C6EAB42C672C}" destId="{0CBC73B3-15E0-4BB0-B903-ABA56E2DA214}" srcOrd="0" destOrd="0" presId="urn:microsoft.com/office/officeart/2005/8/layout/process1"/>
    <dgm:cxn modelId="{B7407122-8372-4A99-98B8-F93ACD81CE41}" type="presParOf" srcId="{ACCC800F-F2CE-41DF-8C54-38E1FB812B85}" destId="{41C575A1-8022-443E-A569-0D80A6C881FE}" srcOrd="2" destOrd="0" presId="urn:microsoft.com/office/officeart/2005/8/layout/process1"/>
    <dgm:cxn modelId="{5D0F8874-3265-4961-92F4-2690515EB52B}" type="presParOf" srcId="{ACCC800F-F2CE-41DF-8C54-38E1FB812B85}" destId="{83F028F2-F625-450F-88A9-189243CE5FED}" srcOrd="3" destOrd="0" presId="urn:microsoft.com/office/officeart/2005/8/layout/process1"/>
    <dgm:cxn modelId="{016A013C-305A-4855-9D31-AB676CEF5129}" type="presParOf" srcId="{83F028F2-F625-450F-88A9-189243CE5FED}" destId="{72A4E660-B54F-4BB7-9453-D24FE26BA0D0}" srcOrd="0" destOrd="0" presId="urn:microsoft.com/office/officeart/2005/8/layout/process1"/>
    <dgm:cxn modelId="{D2F34EA2-3C60-4439-A477-5BFE8DDD78FC}" type="presParOf" srcId="{ACCC800F-F2CE-41DF-8C54-38E1FB812B85}" destId="{A96B46E2-B8E7-45AC-8980-FAF68962B4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F895-4980-432D-9FEA-44EAD67880D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Traditioner</a:t>
          </a:r>
        </a:p>
      </dsp:txBody>
      <dsp:txXfrm>
        <a:off x="33499" y="1579724"/>
        <a:ext cx="1545106" cy="904550"/>
      </dsp:txXfrm>
    </dsp:sp>
    <dsp:sp modelId="{BEDBCB7A-5D5A-4FC8-9939-C6EAB42C672C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/>
        </a:p>
      </dsp:txBody>
      <dsp:txXfrm>
        <a:off x="1766887" y="1912856"/>
        <a:ext cx="237646" cy="238286"/>
      </dsp:txXfrm>
    </dsp:sp>
    <dsp:sp modelId="{41C575A1-8022-443E-A569-0D80A6C881FE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416443"/>
            <a:satOff val="-38800"/>
            <a:lumOff val="20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Symbolværdier</a:t>
          </a:r>
        </a:p>
      </dsp:txBody>
      <dsp:txXfrm>
        <a:off x="2275446" y="1579724"/>
        <a:ext cx="1545106" cy="904550"/>
      </dsp:txXfrm>
    </dsp:sp>
    <dsp:sp modelId="{83F028F2-F625-450F-88A9-189243CE5FED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840975"/>
            <a:satOff val="-77600"/>
            <a:lumOff val="38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/>
        </a:p>
      </dsp:txBody>
      <dsp:txXfrm>
        <a:off x="4008834" y="1912856"/>
        <a:ext cx="237646" cy="238286"/>
      </dsp:txXfrm>
    </dsp:sp>
    <dsp:sp modelId="{A96B46E2-B8E7-45AC-8980-FAF68962B4E5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832886"/>
            <a:satOff val="-77600"/>
            <a:lumOff val="40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Værdi</a:t>
          </a: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2A7E7AF-2428-4B93-9D66-7917D636AD91}" type="datetimeFigureOut">
              <a:rPr lang="da-DK" smtClean="0"/>
              <a:t>30-01-2020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1B39FF5-78EA-4E3A-AFCB-664F41C5800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71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AECDDFE-82B2-4C06-AB2B-3B2D27319392}" type="datetimeFigureOut">
              <a:rPr lang="da-DK" smtClean="0"/>
              <a:t>30-01-2020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06A99D3-25D7-42E4-B07D-8C36CD9C6C0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43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99D3-25D7-42E4-B07D-8C36CD9C6C06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350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284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det, der sker skal være seriøst og give mening – både for os der er med og for kommende medlemmer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273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161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4612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92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256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Begrebet fællesskab er afledt af det oldnordiske ord ”fælle(d)”. I daglig tale henviser det til at flere personer er fælles om noget bestemt. Det er netop den fælles genstand, der definerer fællesskabet.</a:t>
            </a:r>
          </a:p>
          <a:p>
            <a:endParaRPr lang="da-DK" dirty="0"/>
          </a:p>
          <a:p>
            <a:r>
              <a:rPr lang="da-DK" dirty="0"/>
              <a:t>Som mennesker har vi altid haft brug for at indgå i fællesskaber.</a:t>
            </a:r>
          </a:p>
          <a:p>
            <a:endParaRPr lang="da-DK" dirty="0"/>
          </a:p>
          <a:p>
            <a:r>
              <a:rPr lang="da-DK" dirty="0"/>
              <a:t>Kun i fællesskab opbygges individet – en vigtig pointe ved </a:t>
            </a:r>
            <a:r>
              <a:rPr lang="da-DK" dirty="0" err="1"/>
              <a:t>Grundtvivs</a:t>
            </a:r>
            <a:r>
              <a:rPr lang="da-DK" dirty="0"/>
              <a:t> fællesskabsopfattelse, at han, i lighed med mange moderne psykologer – mener, at kun i et fælleskab kan der opbygges et selvbevidst individ. Det er veda t spejle mig i andre – i fællesskabet – at jeg kan blive opmærksom på, hvem jeg er og gerne vil være.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822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089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37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at det skal betyde en bevægelse for Y´s Men og have et liv i klubberne –  det, afspejler i formålet for tænketanken, som er besluttet nedsat af regionsrådet i november 2018.</a:t>
            </a:r>
          </a:p>
          <a:p>
            <a:endParaRPr lang="da-DK" dirty="0"/>
          </a:p>
          <a:p>
            <a:r>
              <a:rPr lang="da-DK" dirty="0"/>
              <a:t>Forny sig, attraktiv, tiltrække og fastholder er nøgleordene. Hvad det betyder og hvilke midler, der skal tages i brug, er det vi arbejder med. Og nej, svaret er ikke EXTENSION. For hvad er det vi rekrutterer til?  - Det er hele klubbens opgave!!!!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650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/>
              <a:t>Det første kendetegn er, at foreninger i udvikling anvender </a:t>
            </a:r>
            <a:r>
              <a:rPr lang="da-DK" b="1" dirty="0"/>
              <a:t>involverende og udadrettet kommunikation</a:t>
            </a:r>
            <a:r>
              <a:rPr lang="da-DK" dirty="0"/>
              <a:t> og dermed formår at øge opbakningen til foreningen og deltagelsen blandt frivillige, medlemmer og eksterne aktører.</a:t>
            </a:r>
          </a:p>
          <a:p>
            <a:pPr lvl="0"/>
            <a:r>
              <a:rPr lang="da-DK" dirty="0"/>
              <a:t>Det andet kendetegn er, at foreninger i udvikling arbejder </a:t>
            </a:r>
            <a:r>
              <a:rPr lang="da-DK" b="1" dirty="0"/>
              <a:t>med fælles retning</a:t>
            </a:r>
            <a:r>
              <a:rPr lang="da-DK" dirty="0"/>
              <a:t>. Det vil sige, at der i høj grad er enighed om foreningens prioriterings- og fokusområder. Det betyder, at foreningen arbejder mere effektivt og i højere grad er i stand til at gennemføre forandringsinitiativer.</a:t>
            </a:r>
          </a:p>
          <a:p>
            <a:pPr lvl="0"/>
            <a:r>
              <a:rPr lang="da-DK" dirty="0"/>
              <a:t>Det tredje kendetegn er, at foreninger i udvikling er i besiddelse af </a:t>
            </a:r>
            <a:r>
              <a:rPr lang="da-DK" b="1" dirty="0"/>
              <a:t>mod</a:t>
            </a:r>
            <a:r>
              <a:rPr lang="da-DK" dirty="0"/>
              <a:t>. Et mod der betyder, at foreningerne er i stand til at skabe forandring til trods for eventuel forandringsmodstand. Samtidig betyder modet, at foreningerne i højere grad har turdet stille krav til både Rapportens hovedkonklusioner og opmærksomhedspunkter medlemmer og frivillige, hvilket resulterer i øget effektivitet og engagement.</a:t>
            </a:r>
          </a:p>
          <a:p>
            <a:pPr lvl="0"/>
            <a:r>
              <a:rPr lang="da-DK" dirty="0"/>
              <a:t>Det sidste og fjerde kendetegn er, at foreninger i udvikling arbejder </a:t>
            </a:r>
            <a:r>
              <a:rPr lang="da-DK" b="1" dirty="0"/>
              <a:t>strategisk og proaktivt</a:t>
            </a:r>
            <a:r>
              <a:rPr lang="da-DK" dirty="0"/>
              <a:t>. Det betyder, at foreningerne har en overordnet idé – eller vision – om, hvilken forening man gerne vil være, og at man arbejder med udgangspunkt i denne. Samtidig går foreningerne proaktivt til værks i forhold til de udfordringer, de står over for. Foreninger i udvikling er altså dygtige til at foregribe udfordringer.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172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0950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4C96-6679-A84A-9AAF-035F4C16F900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596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4C96-6679-A84A-9AAF-035F4C16F900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41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6396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7710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404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8932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er  værdierne i Y´s Men-arbejdet. Der kan være en stor tendens til, at traditioner over tid bliver til symbolværdier og endelige værdier – det må vi ikke røre ved. </a:t>
            </a:r>
          </a:p>
          <a:p>
            <a:r>
              <a:rPr lang="da-DK" dirty="0"/>
              <a:t>Men hvem siger det?</a:t>
            </a:r>
          </a:p>
          <a:p>
            <a:endParaRPr lang="da-DK" dirty="0"/>
          </a:p>
          <a:p>
            <a:r>
              <a:rPr lang="da-DK" dirty="0"/>
              <a:t>Rotationsprincippet.</a:t>
            </a:r>
          </a:p>
          <a:p>
            <a:endParaRPr lang="da-DK" dirty="0"/>
          </a:p>
          <a:p>
            <a:r>
              <a:rPr lang="da-DK" dirty="0"/>
              <a:t>De tre min., som ofte er noget andet?</a:t>
            </a:r>
          </a:p>
          <a:p>
            <a:endParaRPr lang="da-DK" dirty="0"/>
          </a:p>
          <a:p>
            <a:r>
              <a:rPr lang="da-DK" dirty="0"/>
              <a:t>Frimærkerne – gav mening (giver de stadig mening?)</a:t>
            </a:r>
          </a:p>
          <a:p>
            <a:endParaRPr lang="da-DK" dirty="0"/>
          </a:p>
          <a:p>
            <a:r>
              <a:rPr lang="da-DK" dirty="0"/>
              <a:t>Fokus på </a:t>
            </a:r>
            <a:r>
              <a:rPr lang="da-DK" dirty="0" err="1"/>
              <a:t>pengeskabende</a:t>
            </a:r>
            <a:r>
              <a:rPr lang="da-DK" dirty="0"/>
              <a:t> aktiviteter – er det stadig den tjeneste, som er bedst og klogest?</a:t>
            </a:r>
          </a:p>
          <a:p>
            <a:endParaRPr lang="da-DK" dirty="0"/>
          </a:p>
          <a:p>
            <a:r>
              <a:rPr lang="da-DK" dirty="0"/>
              <a:t>De traditionelle hjælpeprojekter contra FN´s verdensmål?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Navnet Y´s Men (UHA) – y for </a:t>
            </a:r>
            <a:r>
              <a:rPr lang="da-DK" dirty="0" err="1"/>
              <a:t>young</a:t>
            </a:r>
            <a:r>
              <a:rPr lang="da-DK" dirty="0"/>
              <a:t> –men (ligestilling) – blandede klubber (hvordan skaber vi god kommunikation af disse forhold?)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716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399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Tænketankens rolle er at tage et blik ind i fremtiden, skabe indsigt og lægge op til handlinger, der sikre en fremtid og som fastholder, at Y´s Men er attraktiv for mange at gå ind i. - Vi gør et aktivt og proaktivt tiltag.</a:t>
            </a:r>
          </a:p>
          <a:p>
            <a:endParaRPr lang="da-DK" dirty="0"/>
          </a:p>
          <a:p>
            <a:r>
              <a:rPr lang="da-DK" dirty="0"/>
              <a:t>Det har været vigtigt at gøre grundige overvejelser – hvad er status (hvad er godt? og hvad er vi udfordret af?) – se, tænk, planlæg og udfør.</a:t>
            </a:r>
          </a:p>
          <a:p>
            <a:endParaRPr lang="da-DK" dirty="0"/>
          </a:p>
          <a:p>
            <a:r>
              <a:rPr lang="da-DK" dirty="0"/>
              <a:t>Fremtiden kender vi ikke fuldt ud, men vi gør os forestillinger, drømme og antagelse. -Vi kan planlægge men helt sikkert det bliver noget andet , men det er vigtigt at skabe en bevægelse.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029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246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4514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3224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8778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5877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6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Mange af Jer ved, at man ind i begrebet forandringsledelse bruger et billede, hvor det som man er udfordret af  kaldes en brændende platform. (John P. </a:t>
            </a:r>
            <a:r>
              <a:rPr lang="da-DK" dirty="0" err="1"/>
              <a:t>Kotters</a:t>
            </a:r>
            <a:r>
              <a:rPr lang="da-DK" dirty="0"/>
              <a:t> forandringsteori) </a:t>
            </a:r>
          </a:p>
          <a:p>
            <a:endParaRPr lang="da-DK" dirty="0"/>
          </a:p>
          <a:p>
            <a:r>
              <a:rPr lang="da-DK" dirty="0"/>
              <a:t>Vi har for mig at se en brændende platform.  Gennemsnitsalderen stiger stort set med 1 år i den enkelte klub, for hvert år der går. Det er svært at få nye yngre med  …. Men jeg vil gerne sig: Det er nødvendigt at vi gør noget -. Nu …. Ellers kan vi risikere at begrebet brændende platform bliver en selvopfyldende profeti.</a:t>
            </a:r>
          </a:p>
          <a:p>
            <a:endParaRPr lang="da-DK" dirty="0"/>
          </a:p>
          <a:p>
            <a:r>
              <a:rPr lang="da-DK" dirty="0"/>
              <a:t>Hvis der er brand i en platform er de vigtigste ting:</a:t>
            </a:r>
          </a:p>
          <a:p>
            <a:r>
              <a:rPr lang="da-DK" dirty="0"/>
              <a:t>At handle:</a:t>
            </a:r>
          </a:p>
          <a:p>
            <a:r>
              <a:rPr lang="da-DK" dirty="0"/>
              <a:t>	Handle hurtigt</a:t>
            </a:r>
          </a:p>
          <a:p>
            <a:r>
              <a:rPr lang="da-DK" dirty="0"/>
              <a:t>	Handle målrettet</a:t>
            </a:r>
          </a:p>
          <a:p>
            <a:r>
              <a:rPr lang="da-DK" dirty="0"/>
              <a:t>	Handle klogt</a:t>
            </a:r>
          </a:p>
          <a:p>
            <a:r>
              <a:rPr lang="da-DK" dirty="0"/>
              <a:t>	Handle proaktivt, så man har en plan og kender sine muligheder.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742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350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305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88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045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99D3-25D7-42E4-B07D-8C36CD9C6C06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818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14500"/>
            <a:ext cx="7772400" cy="857250"/>
          </a:xfrm>
        </p:spPr>
        <p:txBody>
          <a:bodyPr anchor="b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a-DK" altLang="da-DK" noProof="0" dirty="0"/>
              <a:t>Klik for at redigere i master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pPr lvl="0"/>
            <a:r>
              <a:rPr lang="da-DK" altLang="da-DK" noProof="0" dirty="0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210799"/>
            <a:ext cx="4751884" cy="3132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75"/>
              </a:spcBef>
              <a:buNone/>
              <a:defRPr sz="900"/>
            </a:lvl1pPr>
            <a:lvl2pPr marL="244317" indent="0">
              <a:lnSpc>
                <a:spcPct val="70000"/>
              </a:lnSpc>
              <a:spcBef>
                <a:spcPts val="675"/>
              </a:spcBef>
              <a:buFont typeface="Arial"/>
              <a:buNone/>
              <a:defRPr sz="1080"/>
            </a:lvl2pPr>
            <a:lvl3pPr marL="487204" indent="0">
              <a:lnSpc>
                <a:spcPct val="70000"/>
              </a:lnSpc>
              <a:spcBef>
                <a:spcPts val="675"/>
              </a:spcBef>
              <a:buNone/>
              <a:defRPr sz="1080"/>
            </a:lvl3pPr>
            <a:lvl4pPr marL="724377" indent="0">
              <a:lnSpc>
                <a:spcPct val="70000"/>
              </a:lnSpc>
              <a:spcBef>
                <a:spcPts val="675"/>
              </a:spcBef>
              <a:buNone/>
              <a:defRPr sz="1080"/>
            </a:lvl4pPr>
            <a:lvl5pPr marL="967264" indent="0">
              <a:lnSpc>
                <a:spcPct val="70000"/>
              </a:lnSpc>
              <a:spcBef>
                <a:spcPts val="675"/>
              </a:spcBef>
              <a:buNone/>
              <a:defRPr sz="1080"/>
            </a:lvl5pPr>
          </a:lstStyle>
          <a:p>
            <a:pPr lvl="0"/>
            <a:r>
              <a:rPr lang="da-DK"/>
              <a:t>Tekst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6228184" y="1858558"/>
            <a:ext cx="2374900" cy="1944529"/>
          </a:xfrm>
          <a:prstGeom prst="rect">
            <a:avLst/>
          </a:prstGeom>
        </p:spPr>
        <p:txBody>
          <a:bodyPr anchor="t"/>
          <a:lstStyle>
            <a:lvl1pPr marL="0" marR="0" indent="0" algn="ctr" defTabSz="822960" rtl="0" eaLnBrk="1" fontAlgn="base" latinLnBrk="0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2"/>
              <a:buNone/>
              <a:tabLst/>
              <a:defRPr/>
            </a:lvl1pPr>
          </a:lstStyle>
          <a:p>
            <a:r>
              <a:rPr lang="da-DK" dirty="0"/>
              <a:t>Klik på symbol for at tilføje grafik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3" y="303498"/>
            <a:ext cx="6373131" cy="539354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</a:lstStyle>
          <a:p>
            <a:r>
              <a:rPr lang="da-DK" dirty="0"/>
              <a:t>Klik for at redigere i masteren</a:t>
            </a:r>
          </a:p>
        </p:txBody>
      </p:sp>
      <p:cxnSp>
        <p:nvCxnSpPr>
          <p:cNvPr id="12" name="Lige forbindelse 11"/>
          <p:cNvCxnSpPr/>
          <p:nvPr userDrawn="1"/>
        </p:nvCxnSpPr>
        <p:spPr bwMode="auto">
          <a:xfrm>
            <a:off x="5868144" y="1210799"/>
            <a:ext cx="0" cy="313294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47079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7" name="Lige forbindelse 6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47378"/>
      </p:ext>
    </p:extLst>
  </p:cSld>
  <p:clrMapOvr>
    <a:masterClrMapping/>
  </p:clrMapOvr>
  <p:transition advClick="0" advTm="50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7" name="Lige forbindelse 6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20447"/>
      </p:ext>
    </p:extLst>
  </p:cSld>
  <p:clrMapOvr>
    <a:masterClrMapping/>
  </p:clrMapOvr>
  <p:transition advClick="0" advTm="50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7505"/>
      </p:ext>
    </p:extLst>
  </p:cSld>
  <p:clrMapOvr>
    <a:masterClrMapping/>
  </p:clrMapOvr>
  <p:transition advClick="0" advTm="50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4742006"/>
      </p:ext>
    </p:extLst>
  </p:cSld>
  <p:clrMapOvr>
    <a:masterClrMapping/>
  </p:clrMapOvr>
  <p:transition advClick="0" advTm="50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6" name="Lige forbindelse 5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3391"/>
      </p:ext>
    </p:extLst>
  </p:cSld>
  <p:clrMapOvr>
    <a:masterClrMapping/>
  </p:clrMapOvr>
  <p:transition advClick="0" advTm="50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5" name="Lige forbindelse 4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13076"/>
      </p:ext>
    </p:extLst>
  </p:cSld>
  <p:clrMapOvr>
    <a:masterClrMapping/>
  </p:clrMapOvr>
  <p:transition advClick="0" advTm="50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9581"/>
            <a:ext cx="3008313" cy="6157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63888" y="1059582"/>
            <a:ext cx="5111750" cy="352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779662"/>
            <a:ext cx="3008313" cy="28149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11694"/>
      </p:ext>
    </p:extLst>
  </p:cSld>
  <p:clrMapOvr>
    <a:masterClrMapping/>
  </p:clrMapOvr>
  <p:transition advClick="0" advTm="50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08348"/>
      </p:ext>
    </p:extLst>
  </p:cSld>
  <p:clrMapOvr>
    <a:masterClrMapping/>
  </p:clrMapOvr>
  <p:transition advClick="0" advTm="50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33333" r="7501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70116"/>
            <a:ext cx="7342584" cy="8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titeltypografien i masteren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cxnSp>
        <p:nvCxnSpPr>
          <p:cNvPr id="4" name="Lige forbindelse 3"/>
          <p:cNvCxnSpPr/>
          <p:nvPr userDrawn="1"/>
        </p:nvCxnSpPr>
        <p:spPr>
          <a:xfrm flipH="1">
            <a:off x="971600" y="4803998"/>
            <a:ext cx="77048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8" y="4232279"/>
            <a:ext cx="718311" cy="792000"/>
          </a:xfrm>
          <a:prstGeom prst="rect">
            <a:avLst/>
          </a:prstGeom>
        </p:spPr>
      </p:pic>
      <p:sp>
        <p:nvSpPr>
          <p:cNvPr id="2" name="Tekstboks 1"/>
          <p:cNvSpPr txBox="1"/>
          <p:nvPr userDrawn="1"/>
        </p:nvSpPr>
        <p:spPr>
          <a:xfrm>
            <a:off x="3131840" y="4784253"/>
            <a:ext cx="244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Distriktsledelsen Nordjylland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advClick="0" advTm="50000">
    <p:cu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jIwM-S1L7VAhUFKFAKHaASBZcQjRwIBw&amp;url=http://www.segaf.dk/index.php/vision&amp;psig=AFQjCNH7DGps03py3bzD8mKk35qP9BTTRA&amp;ust=15019731085762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 anchor="ctr"/>
          <a:lstStyle/>
          <a:p>
            <a:r>
              <a:rPr lang="da-DK" sz="4000" dirty="0"/>
              <a:t>Distrikt MIDT og VEST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sz="quarter" idx="1"/>
          </p:nvPr>
        </p:nvSpPr>
        <p:spPr>
          <a:xfrm>
            <a:off x="685800" y="2859782"/>
            <a:ext cx="7772400" cy="1314450"/>
          </a:xfrm>
        </p:spPr>
        <p:txBody>
          <a:bodyPr anchor="ctr"/>
          <a:lstStyle/>
          <a:p>
            <a:r>
              <a:rPr lang="da-DK" sz="2800" b="1" dirty="0"/>
              <a:t>Hvordan kan Y’s men også i 2025 (2030) være en attraktiv bevægelse?</a:t>
            </a:r>
          </a:p>
          <a:p>
            <a:r>
              <a:rPr lang="da-DK" sz="2800" b="1" dirty="0"/>
              <a:t>En bevægelse i bevægelse</a:t>
            </a:r>
            <a:endParaRPr lang="da-DK" sz="2800" dirty="0"/>
          </a:p>
          <a:p>
            <a:r>
              <a:rPr lang="da-DK" sz="2000" dirty="0"/>
              <a:t>29. januar  2020</a:t>
            </a:r>
          </a:p>
        </p:txBody>
      </p:sp>
    </p:spTree>
    <p:extLst>
      <p:ext uri="{BB962C8B-B14F-4D97-AF65-F5344CB8AC3E}">
        <p14:creationId xmlns:p14="http://schemas.microsoft.com/office/powerpoint/2010/main" val="7313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DAE1C-56BC-9043-B992-BED6664F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”Kulturanalyse”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415EEF-9111-E943-A099-1CDF76A5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a-DK" dirty="0"/>
              <a:t>Hvad karakteriserer det samfund, vi som klub agerer i?</a:t>
            </a:r>
          </a:p>
        </p:txBody>
      </p:sp>
    </p:spTree>
    <p:extLst>
      <p:ext uri="{BB962C8B-B14F-4D97-AF65-F5344CB8AC3E}">
        <p14:creationId xmlns:p14="http://schemas.microsoft.com/office/powerpoint/2010/main" val="3120220278"/>
      </p:ext>
    </p:extLst>
  </p:cSld>
  <p:clrMapOvr>
    <a:masterClrMapping/>
  </p:clrMapOvr>
  <p:transition advClick="0" advTm="500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95432-8111-CD45-A112-92B61404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sker omkring os?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4FEDEC-E274-AD46-89C9-59766E25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5038328" cy="3086100"/>
          </a:xfrm>
        </p:spPr>
        <p:txBody>
          <a:bodyPr anchor="ctr"/>
          <a:lstStyle/>
          <a:p>
            <a:r>
              <a:rPr lang="da-DK" sz="2400" dirty="0"/>
              <a:t>Fra traditionssamfundet til det individuelle</a:t>
            </a:r>
            <a:endParaRPr lang="da-DK" sz="2000" dirty="0"/>
          </a:p>
          <a:p>
            <a:r>
              <a:rPr lang="da-DK" sz="2400" dirty="0"/>
              <a:t>Fra servicering til medskabelse</a:t>
            </a:r>
          </a:p>
          <a:p>
            <a:r>
              <a:rPr lang="da-DK" sz="2400" dirty="0"/>
              <a:t>Fra vækst til værdi </a:t>
            </a:r>
          </a:p>
          <a:p>
            <a:r>
              <a:rPr lang="da-DK" sz="2400" dirty="0"/>
              <a:t>Fra mig til omsorgsfuldt fællesskab</a:t>
            </a:r>
          </a:p>
          <a:p>
            <a:r>
              <a:rPr lang="da-DK" sz="2400" dirty="0"/>
              <a:t>Fra human </a:t>
            </a:r>
            <a:r>
              <a:rPr lang="da-DK" sz="2400" dirty="0" err="1"/>
              <a:t>doing</a:t>
            </a:r>
            <a:r>
              <a:rPr lang="da-DK" sz="2400" dirty="0"/>
              <a:t> til human </a:t>
            </a:r>
            <a:r>
              <a:rPr lang="da-DK" sz="2400" dirty="0" err="1"/>
              <a:t>being</a:t>
            </a:r>
            <a:r>
              <a:rPr lang="da-DK" sz="2400" dirty="0"/>
              <a:t> – </a:t>
            </a:r>
          </a:p>
          <a:p>
            <a:pPr lvl="1"/>
            <a:r>
              <a:rPr lang="da-DK" sz="2000" dirty="0"/>
              <a:t>fra hjerne til hjerte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378E8A8-5F36-A44A-BA67-51527FB57B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018">
            <a:off x="5913051" y="973895"/>
            <a:ext cx="2697410" cy="37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9554"/>
      </p:ext>
    </p:extLst>
  </p:cSld>
  <p:clrMapOvr>
    <a:masterClrMapping/>
  </p:clrMapOvr>
  <p:transition advClick="0" advTm="50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4C7D-6FB4-E842-B381-58370C7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Vi ved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D4EE4-0103-484D-9378-9725D5F4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01234"/>
            <a:ext cx="5542384" cy="3086100"/>
          </a:xfrm>
        </p:spPr>
        <p:txBody>
          <a:bodyPr anchor="t"/>
          <a:lstStyle/>
          <a:p>
            <a:pPr marL="0" indent="0">
              <a:buNone/>
            </a:pPr>
            <a:r>
              <a:rPr lang="da-DK" dirty="0"/>
              <a:t>gennem arbejdet, 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Der er stigende efterspørgsel på værdibårne fællesskaber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Det går fra den individuelle til omsorgsfulde fællesskaber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Fra den store historie til min historie (- hvordan kan jeg se mig selv i opgaven og fællesskabet?)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Fra mere til bedre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479FCFD-91C0-4DD2-A872-190D397C2B31}"/>
              </a:ext>
            </a:extLst>
          </p:cNvPr>
          <p:cNvSpPr txBox="1"/>
          <p:nvPr/>
        </p:nvSpPr>
        <p:spPr>
          <a:xfrm>
            <a:off x="5364088" y="438733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latin typeface="+mn-lt"/>
              </a:rPr>
              <a:t>Kilde: Birgitte Kragh Engholm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61737A3-4F48-4F80-BFF7-BE586863B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1845050"/>
            <a:ext cx="2484582" cy="19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3703"/>
      </p:ext>
    </p:extLst>
  </p:cSld>
  <p:clrMapOvr>
    <a:masterClrMapping/>
  </p:clrMapOvr>
  <p:transition advClick="0" advTm="50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8919C-7DA0-864F-A441-39D153B7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hjælp til fortolkning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BF45AE-3279-0145-BA80-1DA72849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9715"/>
            <a:ext cx="7772400" cy="539907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Følgegruppemødet, lørdag den 14. september 2019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F1DE14B-DBD1-7F48-B55F-1B3890A23D02}"/>
              </a:ext>
            </a:extLst>
          </p:cNvPr>
          <p:cNvSpPr txBox="1"/>
          <p:nvPr/>
        </p:nvSpPr>
        <p:spPr>
          <a:xfrm>
            <a:off x="701620" y="1469124"/>
            <a:ext cx="6246643" cy="8617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Hvorfor er klubben attraktiv for den enkelte?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Kammeratskab/det sociale samvær/</a:t>
            </a:r>
            <a:r>
              <a:rPr lang="da-DK" sz="1600" b="1" dirty="0">
                <a:latin typeface="+mn-lt"/>
              </a:rPr>
              <a:t>tillidsfuldt fællesskab</a:t>
            </a: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29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Kristent værdifællesskab: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21 point</a:t>
            </a:r>
            <a:endParaRPr lang="da-DK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29C48F5-FDFA-E544-B072-D8570058C023}"/>
              </a:ext>
            </a:extLst>
          </p:cNvPr>
          <p:cNvSpPr txBox="1"/>
          <p:nvPr/>
        </p:nvSpPr>
        <p:spPr>
          <a:xfrm>
            <a:off x="899592" y="3845502"/>
            <a:ext cx="7558608" cy="8617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Oplevelse af hvorfor klubben er attraktiv for klubbens aktuelle medlemmer?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+mn-lt"/>
              </a:rPr>
              <a:t>Fællesskab og omsorg </a:t>
            </a: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for hinanden: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44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Gode aktiviteter/godt program: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16 point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6B4B2DA-D2ED-9C42-AF71-2AD6AE90F58F}"/>
              </a:ext>
            </a:extLst>
          </p:cNvPr>
          <p:cNvSpPr txBox="1"/>
          <p:nvPr/>
        </p:nvSpPr>
        <p:spPr>
          <a:xfrm>
            <a:off x="1691680" y="2654029"/>
            <a:ext cx="7200800" cy="8617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Hvad skal klubbens potentielle/kommende medlemmer tiltrækkes af:?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+mn-lt"/>
              </a:rPr>
              <a:t>Kammeratskabet/</a:t>
            </a:r>
            <a:r>
              <a:rPr lang="da-DK" sz="1600" b="1" dirty="0">
                <a:latin typeface="+mn-lt"/>
              </a:rPr>
              <a:t>socialt fællesskab</a:t>
            </a: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36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Udføre humanitært arbejde/bidrag til at rejse økonomiske midler m.m.. </a:t>
            </a:r>
            <a:r>
              <a:rPr lang="da-DK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27 point</a:t>
            </a:r>
            <a:endParaRPr lang="da-DK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285869"/>
      </p:ext>
    </p:extLst>
  </p:cSld>
  <p:clrMapOvr>
    <a:masterClrMapping/>
  </p:clrMapOvr>
  <p:transition advClick="0" advTm="50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3ECD7-A86E-AF4C-9F08-00658F6D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vi gøre?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949236-7CEB-884B-A9D4-8FBC20A4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4678288" cy="3086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Fra den store historie til min historie: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/>
              <a:t>Hvorfor er ”vi” sat i verden.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/>
              <a:t>Og hvordan afspejler vi samfundet omkring os.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Det handler ikke om forandringer</a:t>
            </a:r>
          </a:p>
          <a:p>
            <a:pPr marL="0" indent="0" algn="ctr">
              <a:buNone/>
            </a:pPr>
            <a:r>
              <a:rPr lang="da-DK" sz="2400" i="1" dirty="0"/>
              <a:t>Det handler om at være i bevægelse med dem omkring os.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CBD7748-1B8A-DF47-B388-775A4711C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64" t="4806" r="19247" b="6667"/>
          <a:stretch/>
        </p:blipFill>
        <p:spPr>
          <a:xfrm>
            <a:off x="5508104" y="1635646"/>
            <a:ext cx="3312368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7465"/>
      </p:ext>
    </p:extLst>
  </p:cSld>
  <p:clrMapOvr>
    <a:masterClrMapping/>
  </p:clrMapOvr>
  <p:transition advClick="0" advTm="50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350B0-27D3-4344-AE37-D52BD15B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Tænketanken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74E49B-6114-E84E-98DC-17E5D5F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752" y="1342715"/>
            <a:ext cx="3886200" cy="3086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 err="1"/>
              <a:t>Why</a:t>
            </a:r>
            <a:r>
              <a:rPr lang="da-DK" sz="2000" dirty="0"/>
              <a:t> (hvorfor):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600" dirty="0"/>
              <a:t>Hvorfor er vi her?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How (hvordan):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600" dirty="0"/>
              <a:t>Hvordan giver det sig udtryk? målgrupper, mødeformer, overordnede aktiviteter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err="1"/>
              <a:t>What</a:t>
            </a:r>
            <a:r>
              <a:rPr lang="da-DK" sz="2000" dirty="0"/>
              <a:t> (hvad):</a:t>
            </a:r>
          </a:p>
          <a:p>
            <a:pPr lvl="1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Hvad sker der i hverdagen?  Konkrete aktiviteter, konkrete møder m.m.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37D048-A0EE-F942-9BB9-C594EC9E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0" y="1059582"/>
            <a:ext cx="3829451" cy="36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9212"/>
      </p:ext>
    </p:extLst>
  </p:cSld>
  <p:clrMapOvr>
    <a:masterClrMapping/>
  </p:clrMapOvr>
  <p:transition advClick="0" advTm="50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59C78-1F9A-DB4B-B731-A3A6B6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Attraktiv klub – hvad betyder attraktiv?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D4DA66-F3CD-F941-BA81-6BD7B37C0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065"/>
            <a:ext cx="2662064" cy="3291935"/>
          </a:xfrm>
        </p:spPr>
        <p:txBody>
          <a:bodyPr anchor="ctr"/>
          <a:lstStyle/>
          <a:p>
            <a:pPr marL="0" indent="0">
              <a:buNone/>
            </a:pPr>
            <a:r>
              <a:rPr lang="da-DK" sz="1800" b="1" dirty="0"/>
              <a:t>Betydning:</a:t>
            </a:r>
          </a:p>
          <a:p>
            <a:pPr marL="0" indent="0">
              <a:buNone/>
            </a:pPr>
            <a:r>
              <a:rPr lang="da-DK" sz="1800" dirty="0"/>
              <a:t>Noget, som virker tiltrækkende, indbydende eller tillokkende på mange mennesker</a:t>
            </a:r>
          </a:p>
          <a:p>
            <a:pPr marL="0" indent="0">
              <a:buNone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C2042A-76D1-D443-B87B-5BAC9F88D4BC}"/>
              </a:ext>
            </a:extLst>
          </p:cNvPr>
          <p:cNvSpPr/>
          <p:nvPr/>
        </p:nvSpPr>
        <p:spPr>
          <a:xfrm>
            <a:off x="3909028" y="1280065"/>
            <a:ext cx="4767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b="1" dirty="0">
                <a:latin typeface="+mn-lt"/>
              </a:rPr>
              <a:t>Hvordan gør man sig attraktiv?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Det </a:t>
            </a:r>
            <a:r>
              <a:rPr lang="da-DK" b="1" dirty="0">
                <a:latin typeface="+mn-lt"/>
              </a:rPr>
              <a:t>visuelle</a:t>
            </a:r>
            <a:r>
              <a:rPr lang="da-DK" dirty="0">
                <a:latin typeface="+mn-lt"/>
              </a:rPr>
              <a:t> </a:t>
            </a:r>
            <a:r>
              <a:rPr lang="da-DK" b="1" dirty="0">
                <a:latin typeface="+mn-lt"/>
              </a:rPr>
              <a:t>indtryk</a:t>
            </a:r>
            <a:r>
              <a:rPr lang="da-DK" dirty="0">
                <a:latin typeface="+mn-lt"/>
              </a:rPr>
              <a:t> – hvordan ser vi ud (hvordan ser klubberne ud?)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Vores </a:t>
            </a:r>
            <a:r>
              <a:rPr lang="da-DK" b="1" dirty="0">
                <a:latin typeface="+mn-lt"/>
              </a:rPr>
              <a:t>identitet</a:t>
            </a:r>
            <a:r>
              <a:rPr lang="da-DK" dirty="0">
                <a:latin typeface="+mn-lt"/>
              </a:rPr>
              <a:t> - hvad er vort DNA og hvad er vores karakter?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Det vi får </a:t>
            </a:r>
            <a:r>
              <a:rPr lang="da-DK" b="1" dirty="0">
                <a:latin typeface="+mn-lt"/>
              </a:rPr>
              <a:t>næring</a:t>
            </a:r>
            <a:r>
              <a:rPr lang="da-DK" dirty="0">
                <a:latin typeface="+mn-lt"/>
              </a:rPr>
              <a:t> af – mission og værdier.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Det </a:t>
            </a:r>
            <a:r>
              <a:rPr lang="da-DK" b="1" dirty="0" err="1">
                <a:latin typeface="+mn-lt"/>
              </a:rPr>
              <a:t>outcome</a:t>
            </a:r>
            <a:r>
              <a:rPr lang="da-DK" dirty="0">
                <a:latin typeface="+mn-lt"/>
              </a:rPr>
              <a:t> vi giver – hvor gør vi en forskel?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Dem vi </a:t>
            </a:r>
            <a:r>
              <a:rPr lang="da-DK" b="1" dirty="0">
                <a:latin typeface="+mn-lt"/>
              </a:rPr>
              <a:t>søger sammen med </a:t>
            </a:r>
            <a:r>
              <a:rPr lang="da-DK" dirty="0">
                <a:latin typeface="+mn-lt"/>
              </a:rPr>
              <a:t>– dem vi samarbejder med, og dem vi føler fællesskab med.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Hvad </a:t>
            </a:r>
            <a:r>
              <a:rPr lang="da-DK" b="1" dirty="0">
                <a:latin typeface="+mn-lt"/>
              </a:rPr>
              <a:t>vi synes </a:t>
            </a:r>
            <a:r>
              <a:rPr lang="da-DK" dirty="0">
                <a:latin typeface="+mn-lt"/>
              </a:rPr>
              <a:t>om os selv – selvforståelse, selvbevidsthed og betydning.</a:t>
            </a:r>
          </a:p>
        </p:txBody>
      </p:sp>
    </p:spTree>
    <p:extLst>
      <p:ext uri="{BB962C8B-B14F-4D97-AF65-F5344CB8AC3E}">
        <p14:creationId xmlns:p14="http://schemas.microsoft.com/office/powerpoint/2010/main" val="313219607"/>
      </p:ext>
    </p:extLst>
  </p:cSld>
  <p:clrMapOvr>
    <a:masterClrMapping/>
  </p:clrMapOvr>
  <p:transition advClick="0" advTm="50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CDE59-6648-8845-95AD-C992ABDF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Fællesskabet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FCADEA-B830-E94E-9C8A-D42A1E96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5686400" cy="3086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Værdibårne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Samhørighed og </a:t>
            </a:r>
            <a:r>
              <a:rPr lang="da-DK" sz="2000" dirty="0" err="1"/>
              <a:t>solidatet</a:t>
            </a:r>
            <a:r>
              <a:rPr lang="da-DK" sz="2000" dirty="0"/>
              <a:t> - kammeratskab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Praksis fællesskab: Gensidigt engagement, fælles vision og fælles opgaver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Konstant i fælles skabelse – bevægelse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Giver frihed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Kun i fællesskab opbygges individet (Grundtvig)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C5609C-C1AB-8443-8B4B-52BD6B109D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347614"/>
            <a:ext cx="2482405" cy="20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9"/>
      </p:ext>
    </p:extLst>
  </p:cSld>
  <p:clrMapOvr>
    <a:masterClrMapping/>
  </p:clrMapOvr>
  <p:transition advClick="0" advTm="50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F672FFF-DD56-7843-AEC0-275FB939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8"/>
            <a:ext cx="9144000" cy="511706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8873C67-B2F5-AF42-A795-A9BA9E905B56}"/>
              </a:ext>
            </a:extLst>
          </p:cNvPr>
          <p:cNvSpPr txBox="1"/>
          <p:nvPr/>
        </p:nvSpPr>
        <p:spPr>
          <a:xfrm>
            <a:off x="2411760" y="1507750"/>
            <a:ext cx="511256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1600" i="1" dirty="0">
                <a:latin typeface="+mn-lt"/>
              </a:rPr>
              <a:t>Et velfungerende fællesskab er, hvor alle bliver lyttet til, hvor man tager hensyn til hinanden og giver hinanden plads, og hvor alle har indflydelse på, hvordan man skal gøre tingene</a:t>
            </a:r>
          </a:p>
        </p:txBody>
      </p:sp>
    </p:spTree>
    <p:extLst>
      <p:ext uri="{BB962C8B-B14F-4D97-AF65-F5344CB8AC3E}">
        <p14:creationId xmlns:p14="http://schemas.microsoft.com/office/powerpoint/2010/main" val="1907341557"/>
      </p:ext>
    </p:extLst>
  </p:cSld>
  <p:clrMapOvr>
    <a:masterClrMapping/>
  </p:clrMapOvr>
  <p:transition advClick="0" advTm="50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61234-8830-5B47-8443-EF4C4010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8AF877-3889-3146-A872-BB8C1E69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4678288" cy="3086100"/>
          </a:xfrm>
        </p:spPr>
        <p:txBody>
          <a:bodyPr anchor="ctr"/>
          <a:lstStyle/>
          <a:p>
            <a:pPr marL="0" indent="0">
              <a:buNone/>
            </a:pPr>
            <a:r>
              <a:rPr lang="da-DK" dirty="0"/>
              <a:t>Er Y’s mens bevægelsen </a:t>
            </a:r>
          </a:p>
          <a:p>
            <a:pPr marL="0" indent="0" algn="ctr">
              <a:buNone/>
            </a:pPr>
            <a:r>
              <a:rPr lang="da-DK" b="1" dirty="0"/>
              <a:t>inkluderende </a:t>
            </a:r>
          </a:p>
          <a:p>
            <a:pPr marL="0" indent="0">
              <a:buNone/>
            </a:pPr>
            <a:r>
              <a:rPr lang="da-DK" dirty="0"/>
              <a:t>eller </a:t>
            </a:r>
          </a:p>
          <a:p>
            <a:pPr marL="0" indent="0" algn="ctr">
              <a:buNone/>
            </a:pPr>
            <a:r>
              <a:rPr lang="da-DK" b="1" dirty="0"/>
              <a:t>ekskluderende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B35FCA-44EA-8A4E-83BA-C1D36CD53D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31590"/>
            <a:ext cx="3175000" cy="15875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85A2DD-A01E-F04A-8EDF-CB6C23FEC71E}"/>
              </a:ext>
            </a:extLst>
          </p:cNvPr>
          <p:cNvSpPr txBox="1"/>
          <p:nvPr/>
        </p:nvSpPr>
        <p:spPr>
          <a:xfrm>
            <a:off x="5622280" y="2720360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+mn-lt"/>
              </a:rPr>
              <a:t>Hvem henvender vi os til: </a:t>
            </a:r>
          </a:p>
          <a:p>
            <a:r>
              <a:rPr lang="da-DK" sz="1600" dirty="0">
                <a:latin typeface="+mn-lt"/>
              </a:rPr>
              <a:t>Nogen der ligner os selv?</a:t>
            </a:r>
          </a:p>
          <a:p>
            <a:endParaRPr lang="da-DK" sz="1600" dirty="0">
              <a:latin typeface="+mn-lt"/>
            </a:endParaRPr>
          </a:p>
          <a:p>
            <a:r>
              <a:rPr lang="da-DK" sz="1600" dirty="0">
                <a:latin typeface="+mn-lt"/>
              </a:rPr>
              <a:t>Arbejdsfælleskaber giver stærke relationer?</a:t>
            </a:r>
          </a:p>
          <a:p>
            <a:r>
              <a:rPr lang="da-DK" sz="1600" dirty="0">
                <a:latin typeface="+mn-lt"/>
              </a:rPr>
              <a:t>Men er der opstået (mindre)stærke fællesskaber i klubben, hvori ikke alle deltager?</a:t>
            </a:r>
          </a:p>
        </p:txBody>
      </p:sp>
    </p:spTree>
    <p:extLst>
      <p:ext uri="{BB962C8B-B14F-4D97-AF65-F5344CB8AC3E}">
        <p14:creationId xmlns:p14="http://schemas.microsoft.com/office/powerpoint/2010/main" val="2644361969"/>
      </p:ext>
    </p:extLst>
  </p:cSld>
  <p:clrMapOvr>
    <a:masterClrMapping/>
  </p:clrMapOvr>
  <p:transition advClick="0" advTm="50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29CA6-2AD0-4D39-9A17-52504458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Tænketankens 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1B4D65-EBDC-4D1A-9D4C-F253CD68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at fremkomme med</a:t>
            </a:r>
            <a:r>
              <a:rPr lang="da-DK" sz="2400" b="1" dirty="0"/>
              <a:t> forslag </a:t>
            </a:r>
            <a:r>
              <a:rPr lang="da-DK" sz="2400" dirty="0"/>
              <a:t>til, hvor Y’s mens bevægelsen </a:t>
            </a:r>
            <a:r>
              <a:rPr lang="da-DK" sz="2400" b="1" dirty="0"/>
              <a:t>kan forny sig</a:t>
            </a:r>
            <a:r>
              <a:rPr lang="da-DK" sz="2400" dirty="0"/>
              <a:t>, så bevægelsen </a:t>
            </a:r>
            <a:r>
              <a:rPr lang="da-DK" sz="2400" b="1" dirty="0"/>
              <a:t>også i 2025 og fremover </a:t>
            </a:r>
            <a:r>
              <a:rPr lang="da-DK" sz="2400" dirty="0"/>
              <a:t>vil fremstå som en </a:t>
            </a:r>
            <a:r>
              <a:rPr lang="da-DK" sz="2400" b="1" dirty="0"/>
              <a:t>attraktiv </a:t>
            </a:r>
            <a:r>
              <a:rPr lang="da-DK" sz="2400" dirty="0"/>
              <a:t>bevægelse, der </a:t>
            </a:r>
            <a:r>
              <a:rPr lang="da-DK" sz="2400" b="1" dirty="0"/>
              <a:t>tiltrækker og fastholder </a:t>
            </a:r>
            <a:r>
              <a:rPr lang="da-DK" sz="2400" dirty="0"/>
              <a:t>medlemmer til at gå med i tjenesten og være en del af kammeratskabet.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Afsættet for opgaven er, som udtrykt i vedtægternes artikel 2, på et kristent grundlag.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8198734"/>
      </p:ext>
    </p:extLst>
  </p:cSld>
  <p:clrMapOvr>
    <a:masterClrMapping/>
  </p:clrMapOvr>
  <p:transition advClick="0" advTm="5000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036EC-841C-9440-9822-FDC12DC7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kendetegner (voksen)foreninger i fremgang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A98E6A-A2FD-4744-AEEB-2789FFB6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5110336" cy="3086100"/>
          </a:xfrm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Involverende og udadrettet </a:t>
            </a:r>
            <a:r>
              <a:rPr lang="da-DK" sz="2400" dirty="0" err="1"/>
              <a:t>kommu-nikation</a:t>
            </a: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Fælles retning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Mod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Strategisk og proaktivt.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BBA8C0-B4A3-AB43-A124-5012FDBA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485900"/>
            <a:ext cx="2247006" cy="31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4358"/>
      </p:ext>
    </p:extLst>
  </p:cSld>
  <p:clrMapOvr>
    <a:masterClrMapping/>
  </p:clrMapOvr>
  <p:transition advClick="0" advTm="50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0A183CF-960A-6F45-A5CD-2EA52FC1E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47" y="-46747"/>
            <a:ext cx="4618747" cy="4618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494B9A-1C9A-D24B-8D3D-F369C69A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FFE016-C49A-934A-AAAA-8A991036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43558"/>
            <a:ext cx="4750296" cy="3086100"/>
          </a:xfrm>
        </p:spPr>
        <p:txBody>
          <a:bodyPr anchor="t"/>
          <a:lstStyle/>
          <a:p>
            <a:pPr marL="0" indent="0">
              <a:buNone/>
            </a:pPr>
            <a:r>
              <a:rPr lang="da-DK" dirty="0"/>
              <a:t>Image- og kendskabsanalyse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2400" dirty="0"/>
              <a:t>Hvem er vi?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2400" dirty="0"/>
              <a:t>Hvad vil vi gerne kendes for?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2400" dirty="0"/>
              <a:t>Hvad vil vi gerne være?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2400" dirty="0"/>
              <a:t>Hvor vil vi gerne være?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2400" dirty="0"/>
              <a:t>Hvad tror andre, vi gerne vil være?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5831146"/>
      </p:ext>
    </p:extLst>
  </p:cSld>
  <p:clrMapOvr>
    <a:masterClrMapping/>
  </p:clrMapOvr>
  <p:transition advClick="0" advTm="50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DE45067-9A38-9446-8D36-CD545F8476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1211263"/>
            <a:ext cx="6217070" cy="31321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bør fremstå </a:t>
            </a:r>
            <a:r>
              <a:rPr lang="da-DK" sz="1400" b="1" dirty="0"/>
              <a:t>mere åben og mindre gammeldags</a:t>
            </a:r>
            <a:r>
              <a:rPr lang="da-DK" sz="1200" dirty="0"/>
              <a:t>, mindre ”stiv” og mindre ”loge”-</a:t>
            </a:r>
            <a:r>
              <a:rPr lang="da-DK" sz="1200" dirty="0" err="1"/>
              <a:t>agtig</a:t>
            </a:r>
            <a:r>
              <a:rPr lang="da-DK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bør – i forlængelse af ovenstående – </a:t>
            </a:r>
            <a:r>
              <a:rPr lang="da-DK" sz="1400" b="1" dirty="0"/>
              <a:t>skære ned på de mest formelle og udanske titler</a:t>
            </a:r>
            <a:r>
              <a:rPr lang="da-DK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skal </a:t>
            </a:r>
            <a:r>
              <a:rPr lang="da-DK" sz="1400" b="1" dirty="0"/>
              <a:t>åbne sig mere mod omverdenen</a:t>
            </a:r>
            <a:r>
              <a:rPr lang="da-DK" sz="1200" b="1" dirty="0"/>
              <a:t> </a:t>
            </a:r>
            <a:r>
              <a:rPr lang="da-DK" sz="1200" dirty="0"/>
              <a:t>og være mere synlig  – fx i medierne, på sociale medier og i lokalmiljøet.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bør fokusere på at </a:t>
            </a:r>
            <a:r>
              <a:rPr lang="da-DK" sz="1400" b="1" dirty="0"/>
              <a:t>få flere unge kræfter </a:t>
            </a:r>
            <a:r>
              <a:rPr lang="da-DK" sz="1200" dirty="0"/>
              <a:t>ind.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Det skal </a:t>
            </a:r>
            <a:r>
              <a:rPr lang="da-DK" sz="1400" dirty="0"/>
              <a:t>være </a:t>
            </a:r>
            <a:r>
              <a:rPr lang="da-DK" sz="1400" b="1" dirty="0"/>
              <a:t>lettere at blive medlem </a:t>
            </a:r>
            <a:r>
              <a:rPr lang="da-DK" sz="1200" dirty="0"/>
              <a:t>– og dermed også lettere for et medlem at bejle til et potentielt medlem.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bør </a:t>
            </a:r>
            <a:r>
              <a:rPr lang="da-DK" sz="1400" b="1" dirty="0"/>
              <a:t>arbejde mere projektorienteret</a:t>
            </a:r>
            <a:r>
              <a:rPr lang="da-DK" sz="1200" dirty="0"/>
              <a:t>, så medlemmer i højere grad kan være en del af et afgrænset projekt, som de har tid til at deltage i. I dag forpligter man sig i for </a:t>
            </a:r>
            <a:r>
              <a:rPr lang="da-DK" sz="1400" b="1" dirty="0"/>
              <a:t>høj grad på en samlet pakke</a:t>
            </a:r>
            <a:r>
              <a:rPr lang="da-DK" sz="1200" dirty="0"/>
              <a:t>, og det kan være svært at balancere medlemsskab med øvrige forpligtelser og gøremål.</a:t>
            </a:r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824AE0-12C7-AD4D-8D2D-AD1FCD3B59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8676456" cy="539750"/>
          </a:xfrm>
        </p:spPr>
        <p:txBody>
          <a:bodyPr/>
          <a:lstStyle/>
          <a:p>
            <a:r>
              <a:rPr lang="da-DK" dirty="0"/>
              <a:t>Input fra eksisterende medlemmer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DCAD589-F238-C041-B2F9-03C32EC10EE9}"/>
              </a:ext>
            </a:extLst>
          </p:cNvPr>
          <p:cNvSpPr txBox="1"/>
          <p:nvPr/>
        </p:nvSpPr>
        <p:spPr>
          <a:xfrm>
            <a:off x="6540598" y="2353644"/>
            <a:ext cx="22022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er alt for mange “gamle” mænd, som ikke kan forny sig. Vi får ingen unge med i de klubber, som er så “stive”.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Eksisterende medlem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1CFC7F0-5085-E243-AB9D-2EB240219C7F}"/>
              </a:ext>
            </a:extLst>
          </p:cNvPr>
          <p:cNvSpPr txBox="1"/>
          <p:nvPr/>
        </p:nvSpPr>
        <p:spPr>
          <a:xfrm>
            <a:off x="6540598" y="3386404"/>
            <a:ext cx="22022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ScalaSans-Regular" charset="0"/>
                <a:ea typeface="ＭＳ Ｐゴシック" pitchFamily="-112" charset="-128"/>
                <a:cs typeface="ＭＳ Ｐゴシック" pitchFamily="-112" charset="-128"/>
              </a:rPr>
              <a:t>F.eks. bør skriftligt materiale moderniseres til nutidigt sprogbrug. Det betyder væsentlig kortere tekst. Der findes kurser i mere nutidigt skriftligt sprog, så budskabet kommer mere klart igennem.</a:t>
            </a:r>
            <a:r>
              <a:rPr lang="da-DK" sz="1100" i="1" dirty="0">
                <a:solidFill>
                  <a:srgbClr val="004965"/>
                </a:solidFill>
              </a:rPr>
              <a:t> 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Eksisterende medlem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657669F-7212-8A4A-BF9B-EC49E48D9B26}"/>
              </a:ext>
            </a:extLst>
          </p:cNvPr>
          <p:cNvSpPr txBox="1"/>
          <p:nvPr/>
        </p:nvSpPr>
        <p:spPr>
          <a:xfrm>
            <a:off x="6546247" y="1174669"/>
            <a:ext cx="2202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Titlerne er ekskluderende for kommende og nye medlemmer. Rotationsprincippet kan spænde ben for at nogle kan have lyst til at melde sig ind.</a:t>
            </a:r>
            <a:r>
              <a:rPr lang="da-DK" sz="1100" i="1" dirty="0">
                <a:solidFill>
                  <a:srgbClr val="004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Eksisterende medlem</a:t>
            </a:r>
          </a:p>
        </p:txBody>
      </p:sp>
    </p:spTree>
    <p:extLst>
      <p:ext uri="{BB962C8B-B14F-4D97-AF65-F5344CB8AC3E}">
        <p14:creationId xmlns:p14="http://schemas.microsoft.com/office/powerpoint/2010/main" val="2817336509"/>
      </p:ext>
    </p:extLst>
  </p:cSld>
  <p:clrMapOvr>
    <a:masterClrMapping/>
  </p:clrMapOvr>
  <p:transition advClick="0" advTm="50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8824AE0-12C7-AD4D-8D2D-AD1FCD3B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17458"/>
          </a:xfrm>
        </p:spPr>
        <p:txBody>
          <a:bodyPr/>
          <a:lstStyle/>
          <a:p>
            <a:r>
              <a:rPr lang="da-DK" dirty="0"/>
              <a:t>Input fra potentielle medlemmer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DE45067-9A38-9446-8D36-CD545F8476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1211263"/>
            <a:ext cx="5616624" cy="3132137"/>
          </a:xfrm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Y’s Men bør være </a:t>
            </a:r>
            <a:r>
              <a:rPr lang="da-DK" sz="1400" b="1" dirty="0"/>
              <a:t>mere synlig.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400" b="1" dirty="0"/>
              <a:t>Det gammeldags og ”loge”-</a:t>
            </a:r>
            <a:r>
              <a:rPr lang="da-DK" sz="1400" b="1" dirty="0" err="1"/>
              <a:t>agtige</a:t>
            </a:r>
            <a:r>
              <a:rPr lang="da-DK" sz="1400" b="1" dirty="0"/>
              <a:t> bør løsnes op </a:t>
            </a:r>
            <a:r>
              <a:rPr lang="da-DK" sz="1200" dirty="0"/>
              <a:t>– eksempelvis ved at ændre de meget gammeldags titler.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Det bør være </a:t>
            </a:r>
            <a:r>
              <a:rPr lang="da-DK" sz="1400" b="1" dirty="0"/>
              <a:t>lettere at blive medlem</a:t>
            </a:r>
            <a:r>
              <a:rPr lang="da-DK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200" dirty="0"/>
              <a:t>Det bør være </a:t>
            </a:r>
            <a:r>
              <a:rPr lang="da-DK" sz="1400" b="1" dirty="0"/>
              <a:t>lettere at finde og indtage en rolle, hvor man bidrager med det, man har lyst og mulighed for</a:t>
            </a:r>
            <a:r>
              <a:rPr lang="da-DK" sz="1200" dirty="0"/>
              <a:t> – også når man endnu ikke er pensionist og har begrænset tid til rådighed.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885CBFB-503F-E240-BED4-3E21DC28FEBA}"/>
              </a:ext>
            </a:extLst>
          </p:cNvPr>
          <p:cNvSpPr txBox="1"/>
          <p:nvPr/>
        </p:nvSpPr>
        <p:spPr>
          <a:xfrm>
            <a:off x="6444207" y="987574"/>
            <a:ext cx="220221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Jeg tror, de skal ud med lidt mere PR [...] sælg jer selv i annonce/</a:t>
            </a:r>
            <a:r>
              <a:rPr lang="da-DK" sz="1100" i="1" dirty="0" err="1">
                <a:solidFill>
                  <a:srgbClr val="004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flyers</a:t>
            </a:r>
            <a:r>
              <a:rPr lang="da-DK" sz="1100" i="1" dirty="0">
                <a:solidFill>
                  <a:srgbClr val="004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mm. og fortæl gerne, hvis I mangler frivillige, også selvom det kun er til er givent arrangement, for hvis døren først er åben, kommer folk igen næste gang.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Potentielt medlem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B2095FC-918D-414C-A828-9367D2D681FC}"/>
              </a:ext>
            </a:extLst>
          </p:cNvPr>
          <p:cNvSpPr txBox="1"/>
          <p:nvPr/>
        </p:nvSpPr>
        <p:spPr>
          <a:xfrm>
            <a:off x="6444864" y="2563537"/>
            <a:ext cx="220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ScalaSans-Regular" charset="0"/>
                <a:ea typeface="ＭＳ Ｐゴシック" pitchFamily="-112" charset="-128"/>
                <a:cs typeface="ＭＳ Ｐゴシック" pitchFamily="-112" charset="-128"/>
              </a:rPr>
              <a:t>Har indtryk af, at det er meget tidskrævende. Det gør det svært at overkomme sammen med job.</a:t>
            </a:r>
            <a:r>
              <a:rPr lang="da-DK" sz="1100" i="1" dirty="0">
                <a:solidFill>
                  <a:srgbClr val="004965"/>
                </a:solidFill>
              </a:rPr>
              <a:t> 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Potentielt medlem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2731CC-26ED-A949-BB16-9FF74F061807}"/>
              </a:ext>
            </a:extLst>
          </p:cNvPr>
          <p:cNvSpPr txBox="1"/>
          <p:nvPr/>
        </p:nvSpPr>
        <p:spPr>
          <a:xfrm>
            <a:off x="6444208" y="3371799"/>
            <a:ext cx="220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>
                <a:solidFill>
                  <a:srgbClr val="004965"/>
                </a:solidFill>
                <a:latin typeface="ScalaSans-Regular" charset="0"/>
                <a:ea typeface="ＭＳ Ｐゴシック" pitchFamily="-112" charset="-128"/>
                <a:cs typeface="ＭＳ Ｐゴシック" pitchFamily="-112" charset="-128"/>
              </a:rPr>
              <a:t>Det virker ofte som et stift og gammeldags arbejde med titler, som man ikke bruger i dag. Brug nutidige titler, lidt bredere medbestemmelse, så der ikke kun sidder et præsidium på få personer, som bestemmer.</a:t>
            </a:r>
            <a:r>
              <a:rPr lang="da-DK" sz="1100" i="1" dirty="0">
                <a:solidFill>
                  <a:srgbClr val="004965"/>
                </a:solidFill>
              </a:rPr>
              <a:t> </a:t>
            </a:r>
          </a:p>
          <a:p>
            <a:pPr algn="r"/>
            <a:r>
              <a:rPr lang="da-DK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Potentielt medlem</a:t>
            </a:r>
          </a:p>
        </p:txBody>
      </p:sp>
    </p:spTree>
    <p:extLst>
      <p:ext uri="{BB962C8B-B14F-4D97-AF65-F5344CB8AC3E}">
        <p14:creationId xmlns:p14="http://schemas.microsoft.com/office/powerpoint/2010/main" val="507605908"/>
      </p:ext>
    </p:extLst>
  </p:cSld>
  <p:clrMapOvr>
    <a:masterClrMapping/>
  </p:clrMapOvr>
  <p:transition advClick="0" advTm="50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4C7D-6FB4-E842-B381-58370C74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8424936" cy="817458"/>
          </a:xfrm>
        </p:spPr>
        <p:txBody>
          <a:bodyPr/>
          <a:lstStyle/>
          <a:p>
            <a:r>
              <a:rPr lang="da-DK" b="1" dirty="0"/>
              <a:t>Er det ikke bare godt nok, som det 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D4EE4-0103-484D-9378-9725D5F4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		”Hvis man ikke ved, hvor man vil hen, </a:t>
            </a:r>
          </a:p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		er det ligegyldigt, hvilken vej man vælger”</a:t>
            </a:r>
          </a:p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		</a:t>
            </a:r>
          </a:p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		”</a:t>
            </a:r>
            <a:r>
              <a:rPr lang="da-DK" sz="2400" b="1" dirty="0">
                <a:solidFill>
                  <a:srgbClr val="00B050"/>
                </a:solidFill>
              </a:rPr>
              <a:t>Hvis man ikke ved, hvor man er, er det 			ligegyldigt, hvilken vej man vælger”</a:t>
            </a:r>
          </a:p>
          <a:p>
            <a:pPr marL="0" indent="0">
              <a:buNone/>
            </a:pPr>
            <a:r>
              <a:rPr lang="da-DK" sz="2400" b="1" dirty="0">
                <a:solidFill>
                  <a:srgbClr val="00B050"/>
                </a:solidFill>
              </a:rPr>
              <a:t>		</a:t>
            </a:r>
          </a:p>
          <a:p>
            <a:pPr marL="0" indent="0">
              <a:buNone/>
            </a:pPr>
            <a:r>
              <a:rPr lang="da-DK" sz="2400" b="1" dirty="0">
                <a:solidFill>
                  <a:srgbClr val="7030A0"/>
                </a:solidFill>
              </a:rPr>
              <a:t>		</a:t>
            </a:r>
            <a:r>
              <a:rPr lang="da-DK" sz="2400" b="1" dirty="0">
                <a:solidFill>
                  <a:srgbClr val="FF0000"/>
                </a:solidFill>
              </a:rPr>
              <a:t>Hvis vi ikke ændrer retning, ender vi der vi er 		på vej hen</a:t>
            </a:r>
          </a:p>
          <a:p>
            <a:pPr marL="0" indent="0">
              <a:buNone/>
            </a:pPr>
            <a:endParaRPr lang="da-DK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6441397"/>
      </p:ext>
    </p:extLst>
  </p:cSld>
  <p:clrMapOvr>
    <a:masterClrMapping/>
  </p:clrMapOvr>
  <p:transition advClick="0" advTm="5000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Derfor naturligt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485900"/>
            <a:ext cx="5038328" cy="3086100"/>
          </a:xfrm>
        </p:spPr>
        <p:txBody>
          <a:bodyPr anchor="ctr"/>
          <a:lstStyle/>
          <a:p>
            <a:r>
              <a:rPr lang="da-DK" sz="2400" dirty="0"/>
              <a:t>At drøfte, hvorvidt vi er villige til at bevæge os i takt med samfundsudviklingen?</a:t>
            </a:r>
          </a:p>
          <a:p>
            <a:pPr lvl="1"/>
            <a:r>
              <a:rPr lang="da-DK" sz="2400" dirty="0"/>
              <a:t>For at få flere med</a:t>
            </a:r>
          </a:p>
          <a:p>
            <a:pPr lvl="2"/>
            <a:r>
              <a:rPr lang="da-DK" sz="2000" dirty="0"/>
              <a:t>I den enkelte klub eller</a:t>
            </a:r>
          </a:p>
          <a:p>
            <a:pPr lvl="2"/>
            <a:r>
              <a:rPr lang="da-DK" sz="2000" dirty="0"/>
              <a:t>Som en ny klub</a:t>
            </a:r>
          </a:p>
          <a:p>
            <a:r>
              <a:rPr lang="da-DK" sz="2400" dirty="0"/>
              <a:t>Og i givet fald, hvad skal der til?</a:t>
            </a:r>
          </a:p>
          <a:p>
            <a:pPr lvl="1"/>
            <a:r>
              <a:rPr lang="da-DK" sz="2000" dirty="0"/>
              <a:t>(og kan naturligt drøfte forandring </a:t>
            </a:r>
            <a:r>
              <a:rPr lang="da-DK" sz="2000" dirty="0">
                <a:sym typeface="Wingdings" panose="05000000000000000000" pitchFamily="2" charset="2"/>
              </a:rPr>
              <a:t>kvalitet – er der sammenhæng?)</a:t>
            </a:r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49442B-4857-9145-9E92-0B44B1D235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571750"/>
            <a:ext cx="299085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3928"/>
      </p:ext>
    </p:extLst>
  </p:cSld>
  <p:clrMapOvr>
    <a:masterClrMapping/>
  </p:clrMapOvr>
  <p:transition advClick="0" advTm="5000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350B0-27D3-4344-AE37-D52BD15B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vi skal have fat i ”cirklen”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74E49B-6114-E84E-98DC-17E5D5F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752" y="1342715"/>
            <a:ext cx="3886200" cy="3086100"/>
          </a:xfrm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Hvorfor er vi klub?</a:t>
            </a:r>
            <a:endParaRPr 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37D048-A0EE-F942-9BB9-C594EC9E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0" y="1059582"/>
            <a:ext cx="3829451" cy="36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26030"/>
      </p:ext>
    </p:extLst>
  </p:cSld>
  <p:clrMapOvr>
    <a:masterClrMapping/>
  </p:clrMapOvr>
  <p:transition advClick="0" advTm="5000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350B0-27D3-4344-AE37-D52BD15B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vi skal have fat i ”cirklen”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74E49B-6114-E84E-98DC-17E5D5F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752" y="1342715"/>
            <a:ext cx="3886200" cy="3086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Hvornår har I sidst drøftet: </a:t>
            </a:r>
            <a:r>
              <a:rPr lang="da-DK" sz="1800" dirty="0"/>
              <a:t>hvorfor er vi Y’s men i X-købing?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Hvornår har i sidst drøftet:</a:t>
            </a:r>
            <a:br>
              <a:rPr lang="da-DK" sz="1800" dirty="0"/>
            </a:br>
            <a:r>
              <a:rPr lang="da-DK" sz="1800" dirty="0"/>
              <a:t>Hvordan kan vi bedst muligt gøre tjeneste i det lokal samfund, vi er en del af? Hvad karakteriserer dette?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Hvad skal der til </a:t>
            </a:r>
            <a:br>
              <a:rPr lang="da-DK" sz="1800" dirty="0"/>
            </a:br>
            <a:r>
              <a:rPr lang="da-DK" sz="1800" dirty="0"/>
              <a:t>for at afspejle ovenstående i vores aktiviteter og program?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37D048-A0EE-F942-9BB9-C594EC9E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0" y="1059582"/>
            <a:ext cx="3829451" cy="36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0060"/>
      </p:ext>
    </p:extLst>
  </p:cSld>
  <p:clrMapOvr>
    <a:masterClrMapping/>
  </p:clrMapOvr>
  <p:transition advClick="0" advTm="50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4E95F-C715-4D7E-936B-D41191A4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Værdimarkører?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B66A967-05AC-461D-B1FD-9FD753076C0B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5484523"/>
      </p:ext>
    </p:extLst>
  </p:cSld>
  <p:clrMapOvr>
    <a:masterClrMapping/>
  </p:clrMapOvr>
  <p:transition advClick="0" advTm="5000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821F-29AA-7442-A5F6-A20022DB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13B665A-EBB4-6B4F-A154-14F00014E5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491630"/>
            <a:ext cx="4051300" cy="30353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D73FE27-7997-0240-A175-B6589C225AB0}"/>
              </a:ext>
            </a:extLst>
          </p:cNvPr>
          <p:cNvSpPr txBox="1"/>
          <p:nvPr/>
        </p:nvSpPr>
        <p:spPr>
          <a:xfrm>
            <a:off x="755576" y="1275606"/>
            <a:ext cx="4032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n-lt"/>
              </a:rPr>
              <a:t>Med udgangspunkt i Kulturanalysen og WHY</a:t>
            </a:r>
          </a:p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Hvad er det så vi skal gøre </a:t>
            </a:r>
            <a:r>
              <a:rPr lang="da-DK" sz="2000" b="1" dirty="0">
                <a:latin typeface="+mn-lt"/>
              </a:rPr>
              <a:t>mere af</a:t>
            </a:r>
            <a:r>
              <a:rPr lang="da-DK" sz="2000" dirty="0">
                <a:latin typeface="+mn-lt"/>
              </a:rPr>
              <a:t>?</a:t>
            </a:r>
          </a:p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Hvad er det vi skal gøre </a:t>
            </a:r>
            <a:r>
              <a:rPr lang="da-DK" sz="2000" b="1" dirty="0">
                <a:latin typeface="+mn-lt"/>
              </a:rPr>
              <a:t>mindre af</a:t>
            </a:r>
            <a:r>
              <a:rPr lang="da-DK" sz="2000" dirty="0">
                <a:latin typeface="+mn-lt"/>
              </a:rPr>
              <a:t>?</a:t>
            </a:r>
          </a:p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Hvad er det vi skal </a:t>
            </a:r>
            <a:r>
              <a:rPr lang="da-DK" sz="2000" b="1" dirty="0">
                <a:latin typeface="+mn-lt"/>
              </a:rPr>
              <a:t>stoppe med</a:t>
            </a:r>
            <a:r>
              <a:rPr lang="da-DK" sz="2000" dirty="0">
                <a:latin typeface="+mn-lt"/>
              </a:rPr>
              <a:t>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59033"/>
      </p:ext>
    </p:extLst>
  </p:cSld>
  <p:clrMapOvr>
    <a:masterClrMapping/>
  </p:clrMapOvr>
  <p:transition advClick="0" advTm="50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4C7D-6FB4-E842-B381-58370C7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Billedresultat for vision">
            <a:hlinkClick r:id="rId3"/>
            <a:extLst>
              <a:ext uri="{FF2B5EF4-FFF2-40B4-BE49-F238E27FC236}">
                <a16:creationId xmlns:a16="http://schemas.microsoft.com/office/drawing/2014/main" id="{37305849-72D0-4B25-864C-F4B550598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768092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28995"/>
      </p:ext>
    </p:extLst>
  </p:cSld>
  <p:clrMapOvr>
    <a:masterClrMapping/>
  </p:clrMapOvr>
  <p:transition advClick="0" advTm="50000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4C7D-6FB4-E842-B381-58370C7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/>
              <a:t>De grundlæggende værdier 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D4EE4-0103-484D-9378-9725D5F4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1400" dirty="0"/>
              <a:t>Et fællesskab baseret på en kristen livsopfattelse.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400" dirty="0"/>
              <a:t>Fællesskab for voksne samt frivilligt arbejde, der nytter.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400" dirty="0"/>
              <a:t>Et fællesskab, der gør en forskel – både for dem, der hjælpes og for dem som hjælper.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400" dirty="0"/>
              <a:t>At støtte kristeligt børne- og ungdomsarbejde samt social udviklingsarbejde.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400" dirty="0"/>
              <a:t>Dyrkelse af et godt og tæt kammeratskab, samt højt oplysningsniveau om samfundsmæssige forhold</a:t>
            </a:r>
          </a:p>
          <a:p>
            <a:pPr marL="0" indent="0">
              <a:buNone/>
            </a:pPr>
            <a:r>
              <a:rPr lang="da-DK" sz="1400" dirty="0"/>
              <a:t>Fra vision 2022 </a:t>
            </a:r>
            <a:r>
              <a:rPr lang="da-DK" sz="1400" i="1" dirty="0"/>
              <a:t>(vision: det som er uden for rækkevidde men indenfor synsvidde):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400" dirty="0"/>
              <a:t>Vi er kendt og anerkendt tjenesteorganisation med stærke relationer til vore netværk.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400" dirty="0"/>
              <a:t>Vi har engagerede og dynamiske medlemmer i et personligt udviklende og aktivt klubliv.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400" dirty="0"/>
              <a:t>Vores kommunikation er effektiv og prioriteres højt – internt og eksternt.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400" dirty="0"/>
              <a:t>Vores medlemmer udviser troværdighed, gensidig loyalitet, omsorg empati og næstekærlighed.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400" dirty="0"/>
              <a:t>Troværdighed, gensidig loyalitet, omsorg empati og næstekærlighed er de bærende værdier.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963167"/>
      </p:ext>
    </p:extLst>
  </p:cSld>
  <p:clrMapOvr>
    <a:masterClrMapping/>
  </p:clrMapOvr>
  <p:transition advClick="0" advTm="5000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58CFB-F45D-4B3C-B91F-A57349EA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videreforløb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F21979-6F3E-42F6-99B1-39C0A604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Vi bearbejder alle de input vi har fået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Kommer med forslag til, hvad er det der skal til?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Tanker, hvordan får vi dette til at leve i hverdagen – det går ikke over i efteråret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Endeligt oplæg i juni måned 2020</a:t>
            </a:r>
          </a:p>
        </p:txBody>
      </p:sp>
    </p:spTree>
    <p:extLst>
      <p:ext uri="{BB962C8B-B14F-4D97-AF65-F5344CB8AC3E}">
        <p14:creationId xmlns:p14="http://schemas.microsoft.com/office/powerpoint/2010/main" val="3466306183"/>
      </p:ext>
    </p:extLst>
  </p:cSld>
  <p:clrMapOvr>
    <a:masterClrMapping/>
  </p:clrMapOvr>
  <p:transition advClick="0" advTm="50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CD5282-7262-4859-A185-D853C3C6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6106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kan komme med forslag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r">
              <a:buNone/>
            </a:pPr>
            <a:r>
              <a:rPr lang="da-DK" dirty="0"/>
              <a:t>Men det er os alle, der skal være i bevægelse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A64A30A-CFA0-4D84-B10F-1E42358C1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7" y="1897209"/>
            <a:ext cx="6476255" cy="14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08510"/>
      </p:ext>
    </p:extLst>
  </p:cSld>
  <p:clrMapOvr>
    <a:masterClrMapping/>
  </p:clrMapOvr>
  <p:transition advClick="0" advTm="50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3BAC05-89C6-4B47-AD54-725B1267F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61" y="1028700"/>
            <a:ext cx="5449033" cy="30861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Birgitte Kragh Engholm: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/>
              <a:t>Det handler ikke om at forandre sig. </a:t>
            </a:r>
          </a:p>
          <a:p>
            <a:pPr marL="0" indent="0">
              <a:buNone/>
            </a:pPr>
            <a:r>
              <a:rPr lang="da-DK" sz="2400" dirty="0"/>
              <a:t>Det handler om at være i bevægelse med tiden, samfundet omkring sig m.m</a:t>
            </a:r>
            <a:r>
              <a:rPr lang="da-DK" dirty="0"/>
              <a:t>.</a:t>
            </a:r>
          </a:p>
        </p:txBody>
      </p:sp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585D11D2-E1BD-479B-898A-29455AFD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0" y="1576614"/>
            <a:ext cx="2723188" cy="19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777"/>
      </p:ext>
    </p:extLst>
  </p:cSld>
  <p:clrMapOvr>
    <a:masterClrMapping/>
  </p:clrMapOvr>
  <p:transition advClick="0" advTm="50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D903F-B514-AC4B-87DF-049DDA6F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Det centrale spørgsmålet: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A82C69-E9B7-3349-90BE-46B280C7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Vi vil gerne være flere og/eller sikre klubbens liv gennem de næste mange år</a:t>
            </a:r>
          </a:p>
          <a:p>
            <a:pPr marL="0" indent="0">
              <a:buNone/>
            </a:pPr>
            <a:r>
              <a:rPr lang="da-DK" dirty="0"/>
              <a:t>……..</a:t>
            </a:r>
          </a:p>
          <a:p>
            <a:pPr marL="0" indent="0">
              <a:buNone/>
            </a:pPr>
            <a:r>
              <a:rPr lang="da-DK" dirty="0"/>
              <a:t>men er vi selv villige til at bevæge os?</a:t>
            </a:r>
          </a:p>
        </p:txBody>
      </p:sp>
    </p:spTree>
    <p:extLst>
      <p:ext uri="{BB962C8B-B14F-4D97-AF65-F5344CB8AC3E}">
        <p14:creationId xmlns:p14="http://schemas.microsoft.com/office/powerpoint/2010/main" val="1375885723"/>
      </p:ext>
    </p:extLst>
  </p:cSld>
  <p:clrMapOvr>
    <a:masterClrMapping/>
  </p:clrMapOvr>
  <p:transition advClick="0" advTm="5000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FC42CA-F14D-4342-B33E-E7FDA99AC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4E9ED"/>
              </a:clrFrom>
              <a:clrTo>
                <a:srgbClr val="E4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88" y="170116"/>
            <a:ext cx="7772400" cy="45339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A8A7DE5-DA1A-D743-BB38-10F6465703B5}"/>
              </a:ext>
            </a:extLst>
          </p:cNvPr>
          <p:cNvSpPr txBox="1"/>
          <p:nvPr/>
        </p:nvSpPr>
        <p:spPr>
          <a:xfrm>
            <a:off x="1386496" y="1203598"/>
            <a:ext cx="7105984" cy="30469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highlight>
                  <a:srgbClr val="808080"/>
                </a:highlight>
                <a:latin typeface="+mn-lt"/>
              </a:rPr>
              <a:t>Vær ikke bange for at tage dialogen</a:t>
            </a:r>
          </a:p>
          <a:p>
            <a:pPr algn="ctr"/>
            <a:endParaRPr lang="da-DK" sz="3200" dirty="0">
              <a:solidFill>
                <a:schemeClr val="bg1"/>
              </a:solidFill>
              <a:highlight>
                <a:srgbClr val="808080"/>
              </a:highlight>
              <a:latin typeface="+mn-lt"/>
            </a:endParaRPr>
          </a:p>
          <a:p>
            <a:pPr algn="ctr"/>
            <a:r>
              <a:rPr lang="da-DK" sz="3200" dirty="0">
                <a:solidFill>
                  <a:schemeClr val="bg1"/>
                </a:solidFill>
                <a:highlight>
                  <a:srgbClr val="808080"/>
                </a:highlight>
                <a:latin typeface="+mn-lt"/>
              </a:rPr>
              <a:t>(Reel dialog og ikke blot </a:t>
            </a:r>
          </a:p>
          <a:p>
            <a:pPr algn="ctr"/>
            <a:r>
              <a:rPr lang="da-DK" sz="3200" dirty="0">
                <a:solidFill>
                  <a:schemeClr val="bg1"/>
                </a:solidFill>
                <a:highlight>
                  <a:srgbClr val="808080"/>
                </a:highlight>
                <a:latin typeface="+mn-lt"/>
              </a:rPr>
              <a:t>udveksling af standpunkter)</a:t>
            </a:r>
          </a:p>
          <a:p>
            <a:pPr algn="ctr"/>
            <a:endParaRPr lang="da-DK" sz="3200" dirty="0">
              <a:solidFill>
                <a:schemeClr val="bg1"/>
              </a:solidFill>
              <a:highlight>
                <a:srgbClr val="808080"/>
              </a:highlight>
              <a:latin typeface="+mn-lt"/>
            </a:endParaRPr>
          </a:p>
          <a:p>
            <a:pPr algn="ctr"/>
            <a:r>
              <a:rPr lang="da-DK" sz="3200" dirty="0">
                <a:solidFill>
                  <a:schemeClr val="bg1"/>
                </a:solidFill>
                <a:highlight>
                  <a:srgbClr val="808080"/>
                </a:highlight>
                <a:latin typeface="+mn-lt"/>
              </a:rPr>
              <a:t>Dialogen i sig selv flytter noget, hver gang</a:t>
            </a:r>
          </a:p>
        </p:txBody>
      </p:sp>
    </p:spTree>
    <p:extLst>
      <p:ext uri="{BB962C8B-B14F-4D97-AF65-F5344CB8AC3E}">
        <p14:creationId xmlns:p14="http://schemas.microsoft.com/office/powerpoint/2010/main" val="1366893908"/>
      </p:ext>
    </p:extLst>
  </p:cSld>
  <p:clrMapOvr>
    <a:masterClrMapping/>
  </p:clrMapOvr>
  <p:transition advClick="0" advTm="5000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6BAF-BC4F-4EE6-A67B-2DC4DDCC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2B0284-7318-4084-B105-F25A6DA3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702304"/>
      </p:ext>
    </p:extLst>
  </p:cSld>
  <p:clrMapOvr>
    <a:masterClrMapping/>
  </p:clrMapOvr>
  <p:transition advClick="0" advTm="50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1AD28-7694-4412-8DD2-7EEBBB83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 descr="Et billede, der indeholder vand, udendørs, skib, tog&#10;&#10;Automatisk genereret beskrivelse">
            <a:extLst>
              <a:ext uri="{FF2B5EF4-FFF2-40B4-BE49-F238E27FC236}">
                <a16:creationId xmlns:a16="http://schemas.microsoft.com/office/drawing/2014/main" id="{5F3886A4-BD02-4A52-8B9B-6797F23F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4" y="483518"/>
            <a:ext cx="6764343" cy="3728442"/>
          </a:xfrm>
        </p:spPr>
      </p:pic>
    </p:spTree>
    <p:extLst>
      <p:ext uri="{BB962C8B-B14F-4D97-AF65-F5344CB8AC3E}">
        <p14:creationId xmlns:p14="http://schemas.microsoft.com/office/powerpoint/2010/main" val="3555799057"/>
      </p:ext>
    </p:extLst>
  </p:cSld>
  <p:clrMapOvr>
    <a:masterClrMapping/>
  </p:clrMapOvr>
  <p:transition advClick="0" advTm="50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4C7D-6FB4-E842-B381-58370C7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D4EE4-0103-484D-9378-9725D5F4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For Y’s mens bevægelsen har et formål ….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…Der er alt for godt til at ”gå til grunde”</a:t>
            </a:r>
          </a:p>
        </p:txBody>
      </p:sp>
    </p:spTree>
    <p:extLst>
      <p:ext uri="{BB962C8B-B14F-4D97-AF65-F5344CB8AC3E}">
        <p14:creationId xmlns:p14="http://schemas.microsoft.com/office/powerpoint/2010/main" val="1330873430"/>
      </p:ext>
    </p:extLst>
  </p:cSld>
  <p:clrMapOvr>
    <a:masterClrMapping/>
  </p:clrMapOvr>
  <p:transition advClick="0" advTm="50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80952-83B1-7C4A-A332-11394E27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Y’s mens formål, i populær udgave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9D05BE-AADB-9D45-B26A-33683B384AA3}"/>
              </a:ext>
            </a:extLst>
          </p:cNvPr>
          <p:cNvSpPr/>
          <p:nvPr/>
        </p:nvSpPr>
        <p:spPr>
          <a:xfrm>
            <a:off x="755576" y="183308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333333"/>
                </a:solidFill>
                <a:latin typeface="+mn-lt"/>
              </a:rPr>
              <a:t>At </a:t>
            </a:r>
            <a:r>
              <a:rPr lang="da-DK" sz="2400" b="1" dirty="0">
                <a:solidFill>
                  <a:srgbClr val="333333"/>
                </a:solidFill>
                <a:latin typeface="+mn-lt"/>
              </a:rPr>
              <a:t>støtte og at tjene </a:t>
            </a:r>
            <a:r>
              <a:rPr lang="da-DK" sz="2400" dirty="0">
                <a:solidFill>
                  <a:srgbClr val="333333"/>
                </a:solidFill>
                <a:latin typeface="+mn-lt"/>
              </a:rPr>
              <a:t>primært </a:t>
            </a:r>
            <a:r>
              <a:rPr lang="da-DK" sz="2400" b="1" dirty="0">
                <a:solidFill>
                  <a:srgbClr val="333333"/>
                </a:solidFill>
                <a:latin typeface="+mn-lt"/>
              </a:rPr>
              <a:t>KFUM og KFUK</a:t>
            </a:r>
            <a:r>
              <a:rPr lang="da-DK" sz="2400" dirty="0">
                <a:solidFill>
                  <a:srgbClr val="333333"/>
                </a:solidFill>
                <a:latin typeface="+mn-lt"/>
              </a:rPr>
              <a:t> og </a:t>
            </a:r>
            <a:r>
              <a:rPr lang="da-DK" sz="2400" b="1" dirty="0">
                <a:solidFill>
                  <a:srgbClr val="333333"/>
                </a:solidFill>
                <a:latin typeface="+mn-lt"/>
              </a:rPr>
              <a:t>andet kirkeligt børne- og ungdomsarbejde </a:t>
            </a:r>
            <a:r>
              <a:rPr lang="da-DK" sz="2400" dirty="0">
                <a:solidFill>
                  <a:srgbClr val="333333"/>
                </a:solidFill>
                <a:latin typeface="+mn-lt"/>
              </a:rPr>
              <a:t>nationalt og </a:t>
            </a:r>
            <a:r>
              <a:rPr lang="da-DK" sz="2400" dirty="0" err="1">
                <a:solidFill>
                  <a:srgbClr val="333333"/>
                </a:solidFill>
                <a:latin typeface="+mn-lt"/>
              </a:rPr>
              <a:t>inter-nationalt</a:t>
            </a:r>
            <a:r>
              <a:rPr lang="da-DK" sz="2400" dirty="0">
                <a:solidFill>
                  <a:srgbClr val="333333"/>
                </a:solidFill>
                <a:latin typeface="+mn-lt"/>
              </a:rPr>
              <a:t> og at prioritere </a:t>
            </a:r>
            <a:r>
              <a:rPr lang="da-DK" sz="2400" b="1" dirty="0">
                <a:solidFill>
                  <a:srgbClr val="333333"/>
                </a:solidFill>
                <a:latin typeface="+mn-lt"/>
              </a:rPr>
              <a:t>kammerat- og fællesskabet </a:t>
            </a:r>
            <a:r>
              <a:rPr lang="da-DK" sz="2400" dirty="0">
                <a:solidFill>
                  <a:srgbClr val="333333"/>
                </a:solidFill>
                <a:latin typeface="+mn-lt"/>
              </a:rPr>
              <a:t>højt.</a:t>
            </a:r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449608"/>
      </p:ext>
    </p:extLst>
  </p:cSld>
  <p:clrMapOvr>
    <a:masterClrMapping/>
  </p:clrMapOvr>
  <p:transition advClick="0" advTm="50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2E2B9-3B01-AF4B-81FE-5D8C5416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Tænketanken arbejder i faser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5EADB95-DE0F-8F43-803D-E28415251D08}"/>
              </a:ext>
            </a:extLst>
          </p:cNvPr>
          <p:cNvSpPr/>
          <p:nvPr/>
        </p:nvSpPr>
        <p:spPr>
          <a:xfrm>
            <a:off x="539552" y="2859782"/>
            <a:ext cx="2232248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Nysgerrighedsfasen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D839B6A1-B89C-EE4C-8A00-59272D089056}"/>
              </a:ext>
            </a:extLst>
          </p:cNvPr>
          <p:cNvSpPr/>
          <p:nvPr/>
        </p:nvSpPr>
        <p:spPr>
          <a:xfrm>
            <a:off x="2987824" y="2859782"/>
            <a:ext cx="2232248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Bearbejdningsfasen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06BB7DC-D7DE-034F-9E08-D8EAD6D2DBDC}"/>
              </a:ext>
            </a:extLst>
          </p:cNvPr>
          <p:cNvSpPr/>
          <p:nvPr/>
        </p:nvSpPr>
        <p:spPr>
          <a:xfrm>
            <a:off x="5469362" y="2859782"/>
            <a:ext cx="2232248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Konklusionsfasen</a:t>
            </a:r>
          </a:p>
        </p:txBody>
      </p:sp>
      <p:sp>
        <p:nvSpPr>
          <p:cNvPr id="7" name="Pil ned 6">
            <a:extLst>
              <a:ext uri="{FF2B5EF4-FFF2-40B4-BE49-F238E27FC236}">
                <a16:creationId xmlns:a16="http://schemas.microsoft.com/office/drawing/2014/main" id="{34CCD43D-9AF0-7044-8DAE-063C5987037E}"/>
              </a:ext>
            </a:extLst>
          </p:cNvPr>
          <p:cNvSpPr/>
          <p:nvPr/>
        </p:nvSpPr>
        <p:spPr>
          <a:xfrm>
            <a:off x="3131840" y="192367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rekant 7">
            <a:extLst>
              <a:ext uri="{FF2B5EF4-FFF2-40B4-BE49-F238E27FC236}">
                <a16:creationId xmlns:a16="http://schemas.microsoft.com/office/drawing/2014/main" id="{2682300D-EF20-424B-9F06-269A4E0DCA07}"/>
              </a:ext>
            </a:extLst>
          </p:cNvPr>
          <p:cNvSpPr/>
          <p:nvPr/>
        </p:nvSpPr>
        <p:spPr>
          <a:xfrm rot="10800000">
            <a:off x="7760230" y="2751770"/>
            <a:ext cx="938336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5B0A263-5561-204C-8988-49C90CF58C82}"/>
              </a:ext>
            </a:extLst>
          </p:cNvPr>
          <p:cNvSpPr txBox="1"/>
          <p:nvPr/>
        </p:nvSpPr>
        <p:spPr>
          <a:xfrm>
            <a:off x="7769967" y="3867894"/>
            <a:ext cx="93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+mn-lt"/>
              </a:rPr>
              <a:t>Oplæg</a:t>
            </a:r>
          </a:p>
        </p:txBody>
      </p:sp>
    </p:spTree>
    <p:extLst>
      <p:ext uri="{BB962C8B-B14F-4D97-AF65-F5344CB8AC3E}">
        <p14:creationId xmlns:p14="http://schemas.microsoft.com/office/powerpoint/2010/main" val="227765644"/>
      </p:ext>
    </p:extLst>
  </p:cSld>
  <p:clrMapOvr>
    <a:masterClrMapping/>
  </p:clrMapOvr>
  <p:transition advClick="0" advTm="50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24822-4B91-A140-A741-92D644A4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Tænketanken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94AFC6-2220-7F4C-B340-BC0DB380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3598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Hvad har vi arbejdet indtil nu?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Attraktiv klub, hvad kendetegner dette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Tjenestebegrebet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Interviews med FDF og KFUM og KFUK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Image- og kendskabsanalysen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Dialoger med Birgitte Kragh Engholm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Hvad karakteriserer voksenforeninger med succes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Fællesskabet, hvad dækker dette begreb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6" name="Pladsholder til indhold 3">
            <a:extLst>
              <a:ext uri="{FF2B5EF4-FFF2-40B4-BE49-F238E27FC236}">
                <a16:creationId xmlns:a16="http://schemas.microsoft.com/office/drawing/2014/main" id="{197EB71B-9FED-48F3-A38B-3EC8A755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9"/>
          <a:stretch/>
        </p:blipFill>
        <p:spPr bwMode="auto">
          <a:xfrm>
            <a:off x="5796136" y="986103"/>
            <a:ext cx="3168352" cy="26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45297"/>
      </p:ext>
    </p:extLst>
  </p:cSld>
  <p:clrMapOvr>
    <a:masterClrMapping/>
  </p:clrMapOvr>
  <p:transition advClick="0" advTm="50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758E3-7BB4-214C-817F-E41D869B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er altid flere sider af en sag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2CF056-171A-2F48-834D-2507B108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4462264" cy="3086100"/>
          </a:xfrm>
        </p:spPr>
        <p:txBody>
          <a:bodyPr anchor="ctr"/>
          <a:lstStyle/>
          <a:p>
            <a:pPr marL="0" indent="0">
              <a:buNone/>
            </a:pPr>
            <a:r>
              <a:rPr lang="da-DK" dirty="0"/>
              <a:t>Og hvis vi tager </a:t>
            </a:r>
          </a:p>
          <a:p>
            <a:pPr marL="0" indent="0">
              <a:buNone/>
            </a:pPr>
            <a:r>
              <a:rPr lang="da-DK" dirty="0"/>
              <a:t>”udefra ind” </a:t>
            </a:r>
          </a:p>
          <a:p>
            <a:pPr marL="0" indent="0">
              <a:buNone/>
            </a:pPr>
            <a:r>
              <a:rPr lang="da-DK" dirty="0"/>
              <a:t>Perspektivet?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E80623-C962-8D41-863F-129E8C1C7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23541"/>
            <a:ext cx="3442424" cy="24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7667"/>
      </p:ext>
    </p:extLst>
  </p:cSld>
  <p:clrMapOvr>
    <a:masterClrMapping/>
  </p:clrMapOvr>
  <p:transition advClick="0" advTm="50000">
    <p:cut/>
  </p:transition>
</p:sld>
</file>

<file path=ppt/theme/theme1.xml><?xml version="1.0" encoding="utf-8"?>
<a:theme xmlns:a="http://schemas.openxmlformats.org/drawingml/2006/main" name="Tal, designskabelon">
  <a:themeElements>
    <a:clrScheme name="YsMenTem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A87C4C"/>
      </a:accent1>
      <a:accent2>
        <a:srgbClr val="C1022C"/>
      </a:accent2>
      <a:accent3>
        <a:srgbClr val="005292"/>
      </a:accent3>
      <a:accent4>
        <a:srgbClr val="7F7F7F"/>
      </a:accent4>
      <a:accent5>
        <a:srgbClr val="008000"/>
      </a:accent5>
      <a:accent6>
        <a:srgbClr val="FED300"/>
      </a:accent6>
      <a:hlink>
        <a:srgbClr val="992B8F"/>
      </a:hlink>
      <a:folHlink>
        <a:srgbClr val="1DAEB9"/>
      </a:folHlink>
    </a:clrScheme>
    <a:fontScheme name="YsMen">
      <a:majorFont>
        <a:latin typeface="Segoe UI Light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9827</TotalTime>
  <Words>2642</Words>
  <Application>Microsoft Office PowerPoint</Application>
  <PresentationFormat>Skærmshow (16:9)</PresentationFormat>
  <Paragraphs>277</Paragraphs>
  <Slides>36</Slides>
  <Notes>35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4" baseType="lpstr">
      <vt:lpstr>Arial</vt:lpstr>
      <vt:lpstr>Calibri</vt:lpstr>
      <vt:lpstr>ScalaSans-Regular</vt:lpstr>
      <vt:lpstr>Segoe UI</vt:lpstr>
      <vt:lpstr>Segoe UI Light</vt:lpstr>
      <vt:lpstr>Times New Roman</vt:lpstr>
      <vt:lpstr>Wingdings</vt:lpstr>
      <vt:lpstr>Tal, designskabelon</vt:lpstr>
      <vt:lpstr>Distrikt MIDT og VEST</vt:lpstr>
      <vt:lpstr>Tænketankens formål</vt:lpstr>
      <vt:lpstr>PowerPoint-præsentation</vt:lpstr>
      <vt:lpstr>PowerPoint-præsentation</vt:lpstr>
      <vt:lpstr>PowerPoint-præsentation</vt:lpstr>
      <vt:lpstr>Y’s mens formål, i populær udgave</vt:lpstr>
      <vt:lpstr>Tænketanken arbejder i faser</vt:lpstr>
      <vt:lpstr>Tænketanken</vt:lpstr>
      <vt:lpstr>Der er altid flere sider af en sag</vt:lpstr>
      <vt:lpstr>”Kulturanalyse”</vt:lpstr>
      <vt:lpstr>Hvad sker omkring os?</vt:lpstr>
      <vt:lpstr>Vi ved</vt:lpstr>
      <vt:lpstr>Lidt hjælp til fortolkning</vt:lpstr>
      <vt:lpstr>Hvad kan vi gøre?</vt:lpstr>
      <vt:lpstr>Tænketanken</vt:lpstr>
      <vt:lpstr>Attraktiv klub – hvad betyder attraktiv?</vt:lpstr>
      <vt:lpstr>Fællesskabet</vt:lpstr>
      <vt:lpstr>PowerPoint-præsentation</vt:lpstr>
      <vt:lpstr>PowerPoint-præsentation</vt:lpstr>
      <vt:lpstr>Hvad kendetegner (voksen)foreninger i fremgang</vt:lpstr>
      <vt:lpstr>PowerPoint-præsentation</vt:lpstr>
      <vt:lpstr>Input fra eksisterende medlemmer</vt:lpstr>
      <vt:lpstr>Input fra potentielle medlemmer</vt:lpstr>
      <vt:lpstr>Er det ikke bare godt nok, som det er?</vt:lpstr>
      <vt:lpstr>Derfor naturligt</vt:lpstr>
      <vt:lpstr>Så vi skal have fat i ”cirklen”</vt:lpstr>
      <vt:lpstr>Så vi skal have fat i ”cirklen”</vt:lpstr>
      <vt:lpstr>Værdimarkører?</vt:lpstr>
      <vt:lpstr>PowerPoint-præsentation</vt:lpstr>
      <vt:lpstr>De grundlæggende værdier er:</vt:lpstr>
      <vt:lpstr>Det videreforløb</vt:lpstr>
      <vt:lpstr>PowerPoint-præsentation</vt:lpstr>
      <vt:lpstr>PowerPoint-præsentation</vt:lpstr>
      <vt:lpstr>Det centrale spørgsmålet: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DG-præsentation af ny struktur</dc:title>
  <dc:creator>Jørgen Kallesen</dc:creator>
  <cp:lastModifiedBy>Kjeld</cp:lastModifiedBy>
  <cp:revision>358</cp:revision>
  <cp:lastPrinted>2020-01-29T12:29:25Z</cp:lastPrinted>
  <dcterms:created xsi:type="dcterms:W3CDTF">2014-09-24T21:14:26Z</dcterms:created>
  <dcterms:modified xsi:type="dcterms:W3CDTF">2020-01-30T08:55:52Z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TC010690501030</vt:lpwstr>
  </property>
</Properties>
</file>